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76" r:id="rId11"/>
    <p:sldId id="265" r:id="rId12"/>
    <p:sldId id="277" r:id="rId13"/>
    <p:sldId id="268" r:id="rId14"/>
    <p:sldId id="278" r:id="rId15"/>
    <p:sldId id="270" r:id="rId16"/>
    <p:sldId id="279" r:id="rId17"/>
    <p:sldId id="280" r:id="rId18"/>
    <p:sldId id="281" r:id="rId19"/>
    <p:sldId id="282" r:id="rId20"/>
    <p:sldId id="283" r:id="rId21"/>
  </p:sldIdLst>
  <p:sldSz cx="18288000" cy="10287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72"/>
    <p:restoredTop sz="70493"/>
  </p:normalViewPr>
  <p:slideViewPr>
    <p:cSldViewPr snapToGrid="0">
      <p:cViewPr varScale="1">
        <p:scale>
          <a:sx n="54" d="100"/>
          <a:sy n="54" d="100"/>
        </p:scale>
        <p:origin x="-1638" y="-84"/>
      </p:cViewPr>
      <p:guideLst>
        <p:guide orient="horz" pos="3240"/>
        <p:guide pos="57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8C2A65A7-8B90-E2A3-BB4C-6791C6A4CB09}"/>
              </a:ext>
            </a:extLst>
          </p:cNvPr>
          <p:cNvSpPr txBox="1">
            <a:spLocks noGrp="1"/>
          </p:cNvSpPr>
          <p:nvPr>
            <p:ph type="hdr" sz="quarter"/>
          </p:nvPr>
        </p:nvSpPr>
        <p:spPr>
          <a:xfrm>
            <a:off x="0" y="0"/>
            <a:ext cx="3083036" cy="511561"/>
          </a:xfrm>
          <a:prstGeom prst="rect">
            <a:avLst/>
          </a:prstGeom>
          <a:noFill/>
          <a:ln>
            <a:noFill/>
          </a:ln>
        </p:spPr>
        <p:txBody>
          <a:bodyPr vert="horz" wrap="none" lIns="85322" tIns="42839" rIns="85322" bIns="4283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Segnaposto data 2">
            <a:extLst>
              <a:ext uri="{FF2B5EF4-FFF2-40B4-BE49-F238E27FC236}">
                <a16:creationId xmlns:a16="http://schemas.microsoft.com/office/drawing/2014/main" xmlns="" id="{B62C2DAD-AA60-1D8D-E332-D49719B4485E}"/>
              </a:ext>
            </a:extLst>
          </p:cNvPr>
          <p:cNvSpPr txBox="1">
            <a:spLocks noGrp="1"/>
          </p:cNvSpPr>
          <p:nvPr>
            <p:ph type="dt" sz="quarter" idx="1"/>
          </p:nvPr>
        </p:nvSpPr>
        <p:spPr>
          <a:xfrm>
            <a:off x="4021202" y="0"/>
            <a:ext cx="3083036" cy="511561"/>
          </a:xfrm>
          <a:prstGeom prst="rect">
            <a:avLst/>
          </a:prstGeom>
          <a:noFill/>
          <a:ln>
            <a:noFill/>
          </a:ln>
        </p:spPr>
        <p:txBody>
          <a:bodyPr vert="horz" wrap="none" lIns="85322" tIns="42839" rIns="85322" bIns="42839"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Segnaposto piè di pagina 3">
            <a:extLst>
              <a:ext uri="{FF2B5EF4-FFF2-40B4-BE49-F238E27FC236}">
                <a16:creationId xmlns:a16="http://schemas.microsoft.com/office/drawing/2014/main" xmlns="" id="{7A889EF5-F182-4213-7CCB-540B8655E8D2}"/>
              </a:ext>
            </a:extLst>
          </p:cNvPr>
          <p:cNvSpPr txBox="1">
            <a:spLocks noGrp="1"/>
          </p:cNvSpPr>
          <p:nvPr>
            <p:ph type="ftr" sz="quarter" idx="2"/>
          </p:nvPr>
        </p:nvSpPr>
        <p:spPr>
          <a:xfrm>
            <a:off x="0" y="9722879"/>
            <a:ext cx="3083036" cy="511561"/>
          </a:xfrm>
          <a:prstGeom prst="rect">
            <a:avLst/>
          </a:prstGeom>
          <a:noFill/>
          <a:ln>
            <a:noFill/>
          </a:ln>
        </p:spPr>
        <p:txBody>
          <a:bodyPr vert="horz" wrap="none" lIns="85322" tIns="42839" rIns="85322" bIns="42839" anchor="b"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egnaposto numero diapositiva 4">
            <a:extLst>
              <a:ext uri="{FF2B5EF4-FFF2-40B4-BE49-F238E27FC236}">
                <a16:creationId xmlns:a16="http://schemas.microsoft.com/office/drawing/2014/main" xmlns="" id="{835BA383-7B53-1872-240F-A2E8A5E07B25}"/>
              </a:ext>
            </a:extLst>
          </p:cNvPr>
          <p:cNvSpPr txBox="1">
            <a:spLocks noGrp="1"/>
          </p:cNvSpPr>
          <p:nvPr>
            <p:ph type="sldNum" sz="quarter" idx="3"/>
          </p:nvPr>
        </p:nvSpPr>
        <p:spPr>
          <a:xfrm>
            <a:off x="4021202" y="9722879"/>
            <a:ext cx="3083036" cy="511561"/>
          </a:xfrm>
          <a:prstGeom prst="rect">
            <a:avLst/>
          </a:prstGeom>
          <a:noFill/>
          <a:ln>
            <a:noFill/>
          </a:ln>
        </p:spPr>
        <p:txBody>
          <a:bodyPr vert="horz" wrap="none" lIns="85322" tIns="42839" rIns="85322" bIns="42839"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24C847-A59E-4B4B-8729-E2A60EA8124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‹N›</a:t>
            </a:fld>
            <a:endParaRPr lang="it-IT" sz="13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xmlns="" val="426765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xmlns="" id="{FB6251CD-D5EE-0B8D-F0D9-B958E6BACB5E}"/>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a:extLst>
              <a:ext uri="{FF2B5EF4-FFF2-40B4-BE49-F238E27FC236}">
                <a16:creationId xmlns:a16="http://schemas.microsoft.com/office/drawing/2014/main" xmlns="" id="{079A561C-534E-31A6-79EC-213E0B3E1D5D}"/>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it-IT"/>
          </a:p>
        </p:txBody>
      </p:sp>
      <p:sp>
        <p:nvSpPr>
          <p:cNvPr id="4" name="Segnaposto intestazione 3">
            <a:extLst>
              <a:ext uri="{FF2B5EF4-FFF2-40B4-BE49-F238E27FC236}">
                <a16:creationId xmlns:a16="http://schemas.microsoft.com/office/drawing/2014/main" xmlns="" id="{5898F6A6-93CC-53A8-3674-4B25145B6640}"/>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5" name="Segnaposto data 4">
            <a:extLst>
              <a:ext uri="{FF2B5EF4-FFF2-40B4-BE49-F238E27FC236}">
                <a16:creationId xmlns:a16="http://schemas.microsoft.com/office/drawing/2014/main" xmlns="" id="{D4C2C87F-B59D-9754-D1C8-5D29DEAD0AC2}"/>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6" name="Segnaposto piè di pagina 5">
            <a:extLst>
              <a:ext uri="{FF2B5EF4-FFF2-40B4-BE49-F238E27FC236}">
                <a16:creationId xmlns:a16="http://schemas.microsoft.com/office/drawing/2014/main" xmlns="" id="{B6D06D6C-7BF1-38A4-1964-B87ED2862CFC}"/>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7" name="Segnaposto numero diapositiva 6">
            <a:extLst>
              <a:ext uri="{FF2B5EF4-FFF2-40B4-BE49-F238E27FC236}">
                <a16:creationId xmlns:a16="http://schemas.microsoft.com/office/drawing/2014/main" xmlns="" id="{BB11AE38-4D07-39B1-50C6-52903BA26BBF}"/>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0DB7B8DC-CC92-884D-BC2C-D45128CB2A16}" type="slidenum">
              <a:rPr/>
              <a:pPr lvl="0"/>
              <a:t>‹N›</a:t>
            </a:fld>
            <a:endParaRPr lang="it-IT"/>
          </a:p>
        </p:txBody>
      </p:sp>
    </p:spTree>
    <p:extLst>
      <p:ext uri="{BB962C8B-B14F-4D97-AF65-F5344CB8AC3E}">
        <p14:creationId xmlns:p14="http://schemas.microsoft.com/office/powerpoint/2010/main" xmlns="" val="371061862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cs typeface="Lucida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act.woncaeurope.org/sites/euractdev/files/documents/publications/official-documents/euract-educationalagenda.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D3A0F174-9525-BAFD-E98F-C596E00DFD3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5204DD-D18F-6843-B761-7221F6116CB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9CB88CE0-DF85-CB38-A9ED-014BEA27B81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7C4932-2E29-BB47-91B2-FCD8C48FBA2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9A09D0D9-F884-86BA-527C-96B46AA4AA0F}"/>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xmlns="" id="{6B5AD5F6-B7C5-03FD-B03F-2B84B699DBE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xmlns="" id="{084A8521-68BB-6597-33E9-7D170C4C1551}"/>
              </a:ext>
            </a:extLst>
          </p:cNvPr>
          <p:cNvSpPr txBox="1">
            <a:spLocks noGrp="1"/>
          </p:cNvSpPr>
          <p:nvPr>
            <p:ph type="sldNum" sz="quarter" idx="5"/>
          </p:nvPr>
        </p:nvSpPr>
        <p:spPr>
          <a:ln/>
        </p:spPr>
        <p:txBody>
          <a:bodyPr vert="horz" wrap="square" lIns="0" tIns="0" rIns="0" bIns="0" anchor="b" anchorCtr="0">
            <a:noAutofit/>
          </a:bodyPr>
          <a:lstStyle/>
          <a:p>
            <a:pPr lvl="0"/>
            <a:fld id="{AD0FC06C-C9AA-8A4B-85F1-D9417DD7B5A8}" type="slidenum">
              <a:rPr/>
              <a:pPr lvl="0"/>
              <a:t>10</a:t>
            </a:fld>
            <a:endParaRPr lang="it-IT"/>
          </a:p>
        </p:txBody>
      </p:sp>
      <p:sp>
        <p:nvSpPr>
          <p:cNvPr id="2" name="Segnaposto numero diapositiva 6">
            <a:extLst>
              <a:ext uri="{FF2B5EF4-FFF2-40B4-BE49-F238E27FC236}">
                <a16:creationId xmlns:a16="http://schemas.microsoft.com/office/drawing/2014/main" xmlns="" id="{212AD9D1-E0C2-5A80-4C2B-C2CC9CFFC58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F882EFF-A916-8348-B846-B804A7ACF261}" type="slidenum">
              <a:rPr/>
              <a:pPr marL="0" marR="0" lvl="0" indent="0" algn="r" rtl="0" hangingPunct="0">
                <a:lnSpc>
                  <a:spcPct val="100000"/>
                </a:lnSpc>
                <a:spcBef>
                  <a:spcPts val="0"/>
                </a:spcBef>
                <a:spcAft>
                  <a:spcPts val="0"/>
                </a:spcAft>
                <a:buNone/>
                <a:tabLst/>
              </a:pPr>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7C4DA691-67C5-EEAE-E1B3-4760EFE93A77}"/>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9EDDA938-83DC-5F45-B709-9EBA2DBDCEBE}" type="slidenum">
              <a:rPr/>
              <a:pPr marL="0" marR="0" lvl="0" indent="0" algn="l" rtl="0" hangingPunct="1">
                <a:lnSpc>
                  <a:spcPct val="100000"/>
                </a:lnSpc>
                <a:spcBef>
                  <a:spcPts val="0"/>
                </a:spcBef>
                <a:spcAft>
                  <a:spcPts val="0"/>
                </a:spcAft>
                <a:buNone/>
                <a:tabLst/>
              </a:pPr>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numero diapositiva 6">
            <a:extLst>
              <a:ext uri="{FF2B5EF4-FFF2-40B4-BE49-F238E27FC236}">
                <a16:creationId xmlns:a16="http://schemas.microsoft.com/office/drawing/2014/main" xmlns="" id="{C61DAC93-2BE2-03DE-31DD-4610D9C9632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CCC87A8E-5AD7-1D42-81FB-A38ADF451DD4}" type="slidenum">
              <a:rPr/>
              <a:pPr marL="0" marR="0" lvl="0" indent="0" algn="r" rtl="0" hangingPunct="0">
                <a:lnSpc>
                  <a:spcPct val="100000"/>
                </a:lnSpc>
                <a:spcBef>
                  <a:spcPts val="0"/>
                </a:spcBef>
                <a:spcAft>
                  <a:spcPts val="0"/>
                </a:spcAft>
                <a:buNone/>
                <a:tabLst/>
              </a:pPr>
              <a:t>10</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A3775087-8F53-A8A8-58EF-574E354E7B80}"/>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xmlns="" id="{A1867BF2-F9D4-1E45-2010-C9642DD4C273}"/>
              </a:ext>
            </a:extLst>
          </p:cNvPr>
          <p:cNvSpPr txBox="1">
            <a:spLocks noGrp="1"/>
          </p:cNvSpPr>
          <p:nvPr>
            <p:ph type="body" sz="quarter" idx="1"/>
          </p:nvPr>
        </p:nvSpPr>
        <p:spPr>
          <a:xfrm>
            <a:off x="947159" y="3638880"/>
            <a:ext cx="7577279" cy="3448440"/>
          </a:xfrm>
        </p:spPr>
        <p:txBody>
          <a:bodyPr lIns="90000" tIns="45000" rIns="90000" bIns="45000"/>
          <a:lstStyle/>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primo </a:t>
            </a:r>
            <a:r>
              <a:rPr lang="it-IT" dirty="0">
                <a:solidFill>
                  <a:srgbClr val="000000"/>
                </a:solidFill>
                <a:latin typeface="Arial Unicode MS" pitchFamily="18"/>
              </a:rPr>
              <a:t>è </a:t>
            </a:r>
            <a:r>
              <a:rPr lang="it-IT" dirty="0">
                <a:solidFill>
                  <a:srgbClr val="000000"/>
                </a:solidFill>
                <a:latin typeface="Helvetica" pitchFamily="34"/>
              </a:rPr>
              <a:t>il decreto che recepisce la direttiva europea. Infatti il diploma che riceverete consente l</a:t>
            </a:r>
            <a:r>
              <a:rPr lang="it-IT" dirty="0">
                <a:solidFill>
                  <a:srgbClr val="000000"/>
                </a:solidFill>
                <a:latin typeface="Arial Unicode MS" pitchFamily="18"/>
              </a:rPr>
              <a:t>’</a:t>
            </a:r>
            <a:r>
              <a:rPr lang="it-IT" dirty="0">
                <a:solidFill>
                  <a:srgbClr val="000000"/>
                </a:solidFill>
                <a:latin typeface="Helvetica" pitchFamily="34"/>
              </a:rPr>
              <a:t>esercizio della professione di GP negli Stati Membri della Comunit</a:t>
            </a:r>
            <a:r>
              <a:rPr lang="it-IT" dirty="0">
                <a:solidFill>
                  <a:srgbClr val="000000"/>
                </a:solidFill>
                <a:latin typeface="Arial Unicode MS" pitchFamily="18"/>
              </a:rPr>
              <a:t>à </a:t>
            </a:r>
            <a:r>
              <a:rPr lang="it-IT" dirty="0">
                <a:solidFill>
                  <a:srgbClr val="000000"/>
                </a:solidFill>
                <a:latin typeface="Helvetica" pitchFamily="34"/>
              </a:rPr>
              <a:t>Europea. Questo sulla carta, perch</a:t>
            </a:r>
            <a:r>
              <a:rPr lang="it-IT" dirty="0">
                <a:solidFill>
                  <a:srgbClr val="000000"/>
                </a:solidFill>
                <a:latin typeface="Arial Unicode MS" pitchFamily="18"/>
              </a:rPr>
              <a:t>é </a:t>
            </a:r>
            <a:r>
              <a:rPr lang="it-IT" dirty="0">
                <a:solidFill>
                  <a:srgbClr val="000000"/>
                </a:solidFill>
                <a:latin typeface="Helvetica" pitchFamily="34"/>
              </a:rPr>
              <a:t>poi, vista anche la grande eterogeneit</a:t>
            </a:r>
            <a:r>
              <a:rPr lang="it-IT" dirty="0">
                <a:solidFill>
                  <a:srgbClr val="000000"/>
                </a:solidFill>
                <a:latin typeface="Arial Unicode MS" pitchFamily="18"/>
              </a:rPr>
              <a:t>à </a:t>
            </a:r>
            <a:r>
              <a:rPr lang="it-IT" dirty="0">
                <a:solidFill>
                  <a:srgbClr val="000000"/>
                </a:solidFill>
                <a:latin typeface="Helvetica" pitchFamily="34"/>
              </a:rPr>
              <a:t>nell</a:t>
            </a:r>
            <a:r>
              <a:rPr lang="it-IT" dirty="0">
                <a:solidFill>
                  <a:srgbClr val="000000"/>
                </a:solidFill>
                <a:latin typeface="Arial Unicode MS" pitchFamily="18"/>
              </a:rPr>
              <a:t>’</a:t>
            </a:r>
            <a:r>
              <a:rPr lang="it-IT" dirty="0">
                <a:solidFill>
                  <a:srgbClr val="000000"/>
                </a:solidFill>
                <a:latin typeface="Helvetica" pitchFamily="34"/>
              </a:rPr>
              <a:t>offerta formativa della medicina di famiglia, possono essere talvolta richieste integrazioni/modulistica a seconda dello Stato in cui si va esercitare.</a:t>
            </a:r>
          </a:p>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secondo decreto </a:t>
            </a:r>
            <a:r>
              <a:rPr lang="it-IT" dirty="0">
                <a:solidFill>
                  <a:srgbClr val="000000"/>
                </a:solidFill>
                <a:latin typeface="Arial Unicode MS" pitchFamily="18"/>
              </a:rPr>
              <a:t>è </a:t>
            </a:r>
            <a:r>
              <a:rPr lang="it-IT" dirty="0">
                <a:solidFill>
                  <a:srgbClr val="000000"/>
                </a:solidFill>
                <a:latin typeface="Helvetica" pitchFamily="34"/>
              </a:rPr>
              <a:t>un</a:t>
            </a:r>
            <a:r>
              <a:rPr lang="it-IT" dirty="0">
                <a:solidFill>
                  <a:srgbClr val="000000"/>
                </a:solidFill>
                <a:latin typeface="Arial Unicode MS" pitchFamily="18"/>
              </a:rPr>
              <a:t>’</a:t>
            </a:r>
            <a:r>
              <a:rPr lang="it-IT" dirty="0">
                <a:solidFill>
                  <a:srgbClr val="000000"/>
                </a:solidFill>
                <a:latin typeface="Helvetica" pitchFamily="34"/>
              </a:rPr>
              <a:t>integrazione e che riguarda un po</a:t>
            </a:r>
            <a:r>
              <a:rPr lang="it-IT" dirty="0">
                <a:solidFill>
                  <a:srgbClr val="000000"/>
                </a:solidFill>
                <a:latin typeface="Arial Unicode MS" pitchFamily="18"/>
              </a:rPr>
              <a:t>’ </a:t>
            </a:r>
            <a:r>
              <a:rPr lang="it-IT" dirty="0">
                <a:solidFill>
                  <a:srgbClr val="000000"/>
                </a:solidFill>
                <a:latin typeface="Helvetica" pitchFamily="34"/>
              </a:rPr>
              <a:t>tutte le specializzazioni, le discipline mediche (infermieristica, ostetricia, odontoiatria…)</a:t>
            </a:r>
          </a:p>
          <a:p>
            <a:pPr marL="0" lvl="0" indent="0">
              <a:buClr>
                <a:srgbClr val="000000"/>
              </a:buClr>
              <a:buSzPct val="100000"/>
              <a:buFont typeface="Symbol" pitchFamily="16"/>
              <a:buChar char="-"/>
              <a:tabLst>
                <a:tab pos="165240" algn="l"/>
              </a:tabLst>
            </a:pPr>
            <a:r>
              <a:rPr lang="it-IT" dirty="0">
                <a:solidFill>
                  <a:srgbClr val="000000"/>
                </a:solidFill>
                <a:latin typeface="Helvetica" pitchFamily="34"/>
              </a:rPr>
              <a:t>Il decreto Ministeriale invece va a normare il corso e quindi tutti gli aspetti anche pi</a:t>
            </a:r>
            <a:r>
              <a:rPr lang="it-IT" dirty="0">
                <a:solidFill>
                  <a:srgbClr val="000000"/>
                </a:solidFill>
                <a:latin typeface="Arial Unicode MS" pitchFamily="18"/>
              </a:rPr>
              <a:t>ù </a:t>
            </a:r>
            <a:r>
              <a:rPr lang="it-IT" dirty="0">
                <a:solidFill>
                  <a:srgbClr val="000000"/>
                </a:solidFill>
                <a:latin typeface="Helvetica" pitchFamily="34"/>
              </a:rPr>
              <a:t>burocratici, come le incompatibilit</a:t>
            </a:r>
            <a:r>
              <a:rPr lang="it-IT" dirty="0">
                <a:solidFill>
                  <a:srgbClr val="000000"/>
                </a:solidFill>
                <a:latin typeface="Arial Unicode MS" pitchFamily="18"/>
              </a:rPr>
              <a:t>à </a:t>
            </a:r>
            <a:r>
              <a:rPr lang="it-IT" dirty="0">
                <a:solidFill>
                  <a:srgbClr val="000000"/>
                </a:solidFill>
                <a:latin typeface="Helvetica" pitchFamily="34"/>
              </a:rPr>
              <a:t>etc.</a:t>
            </a:r>
          </a:p>
          <a:p>
            <a:pPr marL="0" lvl="0" indent="0">
              <a:tabLst>
                <a:tab pos="165240" algn="l"/>
              </a:tabLst>
            </a:pPr>
            <a:endParaRPr lang="it-IT" dirty="0">
              <a:solidFill>
                <a:srgbClr val="000000"/>
              </a:solidFill>
              <a:latin typeface="Helvetica" pitchFamily="34"/>
            </a:endParaRPr>
          </a:p>
          <a:p>
            <a:pPr marL="0" lvl="0" indent="0">
              <a:tabLst>
                <a:tab pos="165240" algn="l"/>
              </a:tabLst>
            </a:pPr>
            <a:r>
              <a:rPr lang="it-IT" dirty="0">
                <a:solidFill>
                  <a:srgbClr val="000000"/>
                </a:solidFill>
                <a:latin typeface="Helvetica" pitchFamily="34"/>
              </a:rPr>
              <a:t>Rimandare alla Guida dello studente che si trova caricato sul sito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xmlns="" id="{3C036237-D7E4-8771-EC40-C825C0CA34FD}"/>
              </a:ext>
            </a:extLst>
          </p:cNvPr>
          <p:cNvSpPr txBox="1">
            <a:spLocks noGrp="1"/>
          </p:cNvSpPr>
          <p:nvPr>
            <p:ph type="sldNum" sz="quarter" idx="5"/>
          </p:nvPr>
        </p:nvSpPr>
        <p:spPr>
          <a:ln/>
        </p:spPr>
        <p:txBody>
          <a:bodyPr vert="horz" wrap="square" lIns="0" tIns="0" rIns="0" bIns="0" anchor="b" anchorCtr="0">
            <a:noAutofit/>
          </a:bodyPr>
          <a:lstStyle/>
          <a:p>
            <a:pPr lvl="0"/>
            <a:fld id="{75738BBD-AD80-1E4A-ACA2-57B6EB1D0A10}" type="slidenum">
              <a:rPr/>
              <a:pPr lvl="0"/>
              <a:t>11</a:t>
            </a:fld>
            <a:endParaRPr lang="it-IT"/>
          </a:p>
        </p:txBody>
      </p:sp>
      <p:sp>
        <p:nvSpPr>
          <p:cNvPr id="2" name="Segnaposto numero diapositiva 6">
            <a:extLst>
              <a:ext uri="{FF2B5EF4-FFF2-40B4-BE49-F238E27FC236}">
                <a16:creationId xmlns:a16="http://schemas.microsoft.com/office/drawing/2014/main" xmlns="" id="{5946D3D2-8EC9-20E2-56D5-A5BBBAE3D37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6BC032C4-715B-9D4E-85FB-5A26AA082D10}" type="slidenum">
              <a:rPr/>
              <a:pPr marL="0" marR="0" lvl="0" indent="0" algn="r" rtl="0" hangingPunct="0">
                <a:lnSpc>
                  <a:spcPct val="100000"/>
                </a:lnSpc>
                <a:spcBef>
                  <a:spcPts val="0"/>
                </a:spcBef>
                <a:spcAft>
                  <a:spcPts val="0"/>
                </a:spcAft>
                <a:buNone/>
                <a:tabLst/>
              </a:pPr>
              <a:t>11</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5B976184-CB56-D634-E724-21270FA7D8D3}"/>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0DE2A22A-652B-B847-A04B-5F476DFCC0A2}" type="slidenum">
              <a:rPr/>
              <a:pPr marL="0" marR="0" lvl="0" indent="0" algn="l" rtl="0" hangingPunct="1">
                <a:lnSpc>
                  <a:spcPct val="100000"/>
                </a:lnSpc>
                <a:spcBef>
                  <a:spcPts val="0"/>
                </a:spcBef>
                <a:spcAft>
                  <a:spcPts val="0"/>
                </a:spcAft>
                <a:buNone/>
                <a:tabLst/>
              </a:pPr>
              <a:t>11</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3D8771DB-27BB-6CFF-943F-3C27D460DC9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EAB7EF0-E05B-894E-9877-82212A3A4E65}" type="slidenum">
              <a:rPr/>
              <a:pPr marL="0" marR="0" lvl="0" indent="0" algn="r" rtl="0" hangingPunct="0">
                <a:lnSpc>
                  <a:spcPct val="100000"/>
                </a:lnSpc>
                <a:spcBef>
                  <a:spcPts val="0"/>
                </a:spcBef>
                <a:spcAft>
                  <a:spcPts val="0"/>
                </a:spcAft>
                <a:buNone/>
                <a:tabLst/>
              </a:pPr>
              <a:t>11</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76AC549B-C87A-0DAC-E39B-303EF7AE2D14}"/>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xmlns="" id="{FDCCB51A-DC43-D468-B024-C4B3A23C7972}"/>
              </a:ext>
            </a:extLst>
          </p:cNvPr>
          <p:cNvSpPr txBox="1">
            <a:spLocks noGrp="1"/>
          </p:cNvSpPr>
          <p:nvPr>
            <p:ph type="body" sz="quarter" idx="1"/>
          </p:nvPr>
        </p:nvSpPr>
        <p:spPr>
          <a:xfrm>
            <a:off x="947159" y="3638880"/>
            <a:ext cx="7577279" cy="3448440"/>
          </a:xfrm>
        </p:spPr>
        <p:txBody>
          <a:bodyPr lIns="90000" tIns="45000" rIns="90000" bIns="45000"/>
          <a:lstStyle/>
          <a:p>
            <a:pPr marL="0" lvl="0" indent="0">
              <a:buClr>
                <a:srgbClr val="000000"/>
              </a:buClr>
              <a:buSzPct val="100000"/>
              <a:buFont typeface="Symbol" pitchFamily="16"/>
              <a:buChar char="-"/>
              <a:tabLst>
                <a:tab pos="165240" algn="l"/>
              </a:tabLst>
            </a:pPr>
            <a:r>
              <a:rPr lang="it-IT">
                <a:solidFill>
                  <a:srgbClr val="000000"/>
                </a:solidFill>
                <a:latin typeface="Helvetica" pitchFamily="34"/>
              </a:rPr>
              <a:t>Il primo </a:t>
            </a:r>
            <a:r>
              <a:rPr lang="it-IT">
                <a:solidFill>
                  <a:srgbClr val="000000"/>
                </a:solidFill>
                <a:latin typeface="Arial Unicode MS" pitchFamily="18"/>
              </a:rPr>
              <a:t>è </a:t>
            </a:r>
            <a:r>
              <a:rPr lang="it-IT">
                <a:solidFill>
                  <a:srgbClr val="000000"/>
                </a:solidFill>
                <a:latin typeface="Helvetica" pitchFamily="34"/>
              </a:rPr>
              <a:t>il decreto che recepisce la direttiva europea. Infatti il diploma che riceverete consente l</a:t>
            </a:r>
            <a:r>
              <a:rPr lang="it-IT">
                <a:solidFill>
                  <a:srgbClr val="000000"/>
                </a:solidFill>
                <a:latin typeface="Arial Unicode MS" pitchFamily="18"/>
              </a:rPr>
              <a:t>’</a:t>
            </a:r>
            <a:r>
              <a:rPr lang="it-IT">
                <a:solidFill>
                  <a:srgbClr val="000000"/>
                </a:solidFill>
                <a:latin typeface="Helvetica" pitchFamily="34"/>
              </a:rPr>
              <a:t>esercizio della professione di GP negli Stati Membri della Comunit</a:t>
            </a:r>
            <a:r>
              <a:rPr lang="it-IT">
                <a:solidFill>
                  <a:srgbClr val="000000"/>
                </a:solidFill>
                <a:latin typeface="Arial Unicode MS" pitchFamily="18"/>
              </a:rPr>
              <a:t>à </a:t>
            </a:r>
            <a:r>
              <a:rPr lang="it-IT">
                <a:solidFill>
                  <a:srgbClr val="000000"/>
                </a:solidFill>
                <a:latin typeface="Helvetica" pitchFamily="34"/>
              </a:rPr>
              <a:t>Europea. Questo sulla carta, perch</a:t>
            </a:r>
            <a:r>
              <a:rPr lang="it-IT">
                <a:solidFill>
                  <a:srgbClr val="000000"/>
                </a:solidFill>
                <a:latin typeface="Arial Unicode MS" pitchFamily="18"/>
              </a:rPr>
              <a:t>é </a:t>
            </a:r>
            <a:r>
              <a:rPr lang="it-IT">
                <a:solidFill>
                  <a:srgbClr val="000000"/>
                </a:solidFill>
                <a:latin typeface="Helvetica" pitchFamily="34"/>
              </a:rPr>
              <a:t>poi, vista anche la grande eterogeneit</a:t>
            </a:r>
            <a:r>
              <a:rPr lang="it-IT">
                <a:solidFill>
                  <a:srgbClr val="000000"/>
                </a:solidFill>
                <a:latin typeface="Arial Unicode MS" pitchFamily="18"/>
              </a:rPr>
              <a:t>à </a:t>
            </a:r>
            <a:r>
              <a:rPr lang="it-IT">
                <a:solidFill>
                  <a:srgbClr val="000000"/>
                </a:solidFill>
                <a:latin typeface="Helvetica" pitchFamily="34"/>
              </a:rPr>
              <a:t>nell</a:t>
            </a:r>
            <a:r>
              <a:rPr lang="it-IT">
                <a:solidFill>
                  <a:srgbClr val="000000"/>
                </a:solidFill>
                <a:latin typeface="Arial Unicode MS" pitchFamily="18"/>
              </a:rPr>
              <a:t>’</a:t>
            </a:r>
            <a:r>
              <a:rPr lang="it-IT">
                <a:solidFill>
                  <a:srgbClr val="000000"/>
                </a:solidFill>
                <a:latin typeface="Helvetica" pitchFamily="34"/>
              </a:rPr>
              <a:t>offerta formativa della medicina di famiglia, possono essere talvolta richieste integrazioni/modulistica a seconda dello Stato in cui si va esercitare.</a:t>
            </a:r>
          </a:p>
          <a:p>
            <a:pPr marL="0" lvl="0" indent="0">
              <a:buClr>
                <a:srgbClr val="000000"/>
              </a:buClr>
              <a:buSzPct val="100000"/>
              <a:buFont typeface="Symbol" pitchFamily="16"/>
              <a:buChar char="-"/>
              <a:tabLst>
                <a:tab pos="165240" algn="l"/>
              </a:tabLst>
            </a:pPr>
            <a:r>
              <a:rPr lang="it-IT">
                <a:solidFill>
                  <a:srgbClr val="000000"/>
                </a:solidFill>
                <a:latin typeface="Helvetica" pitchFamily="34"/>
              </a:rPr>
              <a:t>Il secondo decreto </a:t>
            </a:r>
            <a:r>
              <a:rPr lang="it-IT">
                <a:solidFill>
                  <a:srgbClr val="000000"/>
                </a:solidFill>
                <a:latin typeface="Arial Unicode MS" pitchFamily="18"/>
              </a:rPr>
              <a:t>è </a:t>
            </a:r>
            <a:r>
              <a:rPr lang="it-IT">
                <a:solidFill>
                  <a:srgbClr val="000000"/>
                </a:solidFill>
                <a:latin typeface="Helvetica" pitchFamily="34"/>
              </a:rPr>
              <a:t>un</a:t>
            </a:r>
            <a:r>
              <a:rPr lang="it-IT">
                <a:solidFill>
                  <a:srgbClr val="000000"/>
                </a:solidFill>
                <a:latin typeface="Arial Unicode MS" pitchFamily="18"/>
              </a:rPr>
              <a:t>’</a:t>
            </a:r>
            <a:r>
              <a:rPr lang="it-IT">
                <a:solidFill>
                  <a:srgbClr val="000000"/>
                </a:solidFill>
                <a:latin typeface="Helvetica" pitchFamily="34"/>
              </a:rPr>
              <a:t>integrazione e che riguarda un po</a:t>
            </a:r>
            <a:r>
              <a:rPr lang="it-IT">
                <a:solidFill>
                  <a:srgbClr val="000000"/>
                </a:solidFill>
                <a:latin typeface="Arial Unicode MS" pitchFamily="18"/>
              </a:rPr>
              <a:t>’ </a:t>
            </a:r>
            <a:r>
              <a:rPr lang="it-IT">
                <a:solidFill>
                  <a:srgbClr val="000000"/>
                </a:solidFill>
                <a:latin typeface="Helvetica" pitchFamily="34"/>
              </a:rPr>
              <a:t>tutte le specializzazioni, le discipline mediche (infermieristica, ostetricia, odontoiatria…)</a:t>
            </a:r>
          </a:p>
          <a:p>
            <a:pPr marL="0" lvl="0" indent="0">
              <a:buClr>
                <a:srgbClr val="000000"/>
              </a:buClr>
              <a:buSzPct val="100000"/>
              <a:buFont typeface="Symbol" pitchFamily="16"/>
              <a:buChar char="-"/>
              <a:tabLst>
                <a:tab pos="165240" algn="l"/>
              </a:tabLst>
            </a:pPr>
            <a:r>
              <a:rPr lang="it-IT">
                <a:solidFill>
                  <a:srgbClr val="000000"/>
                </a:solidFill>
                <a:latin typeface="Helvetica" pitchFamily="34"/>
              </a:rPr>
              <a:t>Il decreto Ministeriale invece va a normare il corso e quindi tutti gli aspetti anche pi</a:t>
            </a:r>
            <a:r>
              <a:rPr lang="it-IT">
                <a:solidFill>
                  <a:srgbClr val="000000"/>
                </a:solidFill>
                <a:latin typeface="Arial Unicode MS" pitchFamily="18"/>
              </a:rPr>
              <a:t>ù </a:t>
            </a:r>
            <a:r>
              <a:rPr lang="it-IT">
                <a:solidFill>
                  <a:srgbClr val="000000"/>
                </a:solidFill>
                <a:latin typeface="Helvetica" pitchFamily="34"/>
              </a:rPr>
              <a:t>burocratici, come le incompatibilit</a:t>
            </a:r>
            <a:r>
              <a:rPr lang="it-IT">
                <a:solidFill>
                  <a:srgbClr val="000000"/>
                </a:solidFill>
                <a:latin typeface="Arial Unicode MS" pitchFamily="18"/>
              </a:rPr>
              <a:t>à </a:t>
            </a:r>
            <a:r>
              <a:rPr lang="it-IT">
                <a:solidFill>
                  <a:srgbClr val="000000"/>
                </a:solidFill>
                <a:latin typeface="Helvetica" pitchFamily="34"/>
              </a:rPr>
              <a:t>etc.</a:t>
            </a:r>
          </a:p>
          <a:p>
            <a:pPr marL="0" lvl="0" indent="0">
              <a:tabLst>
                <a:tab pos="165240" algn="l"/>
              </a:tabLst>
            </a:pPr>
            <a:endParaRPr lang="it-IT">
              <a:solidFill>
                <a:srgbClr val="000000"/>
              </a:solidFill>
              <a:latin typeface="Helvetica" pitchFamily="34"/>
            </a:endParaRPr>
          </a:p>
          <a:p>
            <a:pPr marL="0" lvl="0" indent="0">
              <a:tabLst>
                <a:tab pos="165240" algn="l"/>
              </a:tabLst>
            </a:pPr>
            <a:r>
              <a:rPr lang="it-IT">
                <a:solidFill>
                  <a:srgbClr val="000000"/>
                </a:solidFill>
                <a:latin typeface="Helvetica" pitchFamily="34"/>
              </a:rPr>
              <a:t>Rimandare alla Guida dello studente che si trova caricato sul sito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xmlns="" id="{EA4A077C-8D99-AA76-379C-8196D7D1BE7A}"/>
              </a:ext>
            </a:extLst>
          </p:cNvPr>
          <p:cNvSpPr txBox="1">
            <a:spLocks noGrp="1"/>
          </p:cNvSpPr>
          <p:nvPr>
            <p:ph type="sldNum" sz="quarter" idx="5"/>
          </p:nvPr>
        </p:nvSpPr>
        <p:spPr>
          <a:ln/>
        </p:spPr>
        <p:txBody>
          <a:bodyPr vert="horz" wrap="square" lIns="0" tIns="0" rIns="0" bIns="0" anchor="b" anchorCtr="0">
            <a:noAutofit/>
          </a:bodyPr>
          <a:lstStyle/>
          <a:p>
            <a:pPr lvl="0"/>
            <a:fld id="{7420B6F9-CC72-B040-8404-E1A44FE47481}" type="slidenum">
              <a:rPr/>
              <a:pPr lvl="0"/>
              <a:t>12</a:t>
            </a:fld>
            <a:endParaRPr lang="it-IT"/>
          </a:p>
        </p:txBody>
      </p:sp>
      <p:sp>
        <p:nvSpPr>
          <p:cNvPr id="2" name="Segnaposto numero diapositiva 6">
            <a:extLst>
              <a:ext uri="{FF2B5EF4-FFF2-40B4-BE49-F238E27FC236}">
                <a16:creationId xmlns:a16="http://schemas.microsoft.com/office/drawing/2014/main" xmlns="" id="{D53AC31C-C480-BE74-B9B3-A2B8C225B198}"/>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B12FE8D-D2F8-C94A-8BF5-185EFE4971B3}" type="slidenum">
              <a:rPr/>
              <a:pPr marL="0" marR="0" lvl="0" indent="0" algn="r" rtl="0" hangingPunct="0">
                <a:lnSpc>
                  <a:spcPct val="100000"/>
                </a:lnSpc>
                <a:spcBef>
                  <a:spcPts val="0"/>
                </a:spcBef>
                <a:spcAft>
                  <a:spcPts val="0"/>
                </a:spcAft>
                <a:buNone/>
                <a:tabLst/>
              </a:pPr>
              <a:t>12</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0ECD6EC8-5118-E4C7-B234-7916C81600E2}"/>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4ED27A4F-D382-1B4D-8A3E-6F2EF202E817}" type="slidenum">
              <a:rPr/>
              <a:pPr marL="0" marR="0" lvl="0" indent="0" algn="l" rtl="0" hangingPunct="1">
                <a:lnSpc>
                  <a:spcPct val="100000"/>
                </a:lnSpc>
                <a:spcBef>
                  <a:spcPts val="0"/>
                </a:spcBef>
                <a:spcAft>
                  <a:spcPts val="0"/>
                </a:spcAft>
                <a:buNone/>
                <a:tabLst/>
              </a:pPr>
              <a:t>12</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1A286A52-9A18-DECA-FAD9-0D1C86CE62F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4561E96-24C8-0A4E-929C-4B4E2B306D2C}" type="slidenum">
              <a:rPr/>
              <a:pPr marL="0" marR="0" lvl="0" indent="0" algn="r" rtl="0" hangingPunct="0">
                <a:lnSpc>
                  <a:spcPct val="100000"/>
                </a:lnSpc>
                <a:spcBef>
                  <a:spcPts val="0"/>
                </a:spcBef>
                <a:spcAft>
                  <a:spcPts val="0"/>
                </a:spcAft>
                <a:buNone/>
                <a:tabLst/>
              </a:pPr>
              <a:t>12</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4FAE70BD-6E38-E8DA-F0B9-0275E5BA5724}"/>
              </a:ext>
            </a:extLst>
          </p:cNvPr>
          <p:cNvSpPr>
            <a:spLocks noGrp="1" noRot="1" noChangeAspect="1"/>
          </p:cNvSpPr>
          <p:nvPr>
            <p:ph type="sldImg"/>
          </p:nvPr>
        </p:nvSpPr>
        <p:spPr>
          <a:xfrm>
            <a:off x="2184400" y="574675"/>
            <a:ext cx="5103813" cy="2871788"/>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xmlns="" id="{49E4BD15-3CD4-CA6E-64E3-75D37E3C5DB4}"/>
              </a:ext>
            </a:extLst>
          </p:cNvPr>
          <p:cNvSpPr txBox="1">
            <a:spLocks noGrp="1"/>
          </p:cNvSpPr>
          <p:nvPr>
            <p:ph type="body" sz="quarter" idx="1"/>
          </p:nvPr>
        </p:nvSpPr>
        <p:spPr>
          <a:xfrm>
            <a:off x="947159" y="3638880"/>
            <a:ext cx="7577279" cy="3448440"/>
          </a:xfrm>
        </p:spPr>
        <p:txBody>
          <a:bodyPr lIns="90000" tIns="45000" rIns="90000" bIns="45000"/>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6">
            <a:extLst>
              <a:ext uri="{FF2B5EF4-FFF2-40B4-BE49-F238E27FC236}">
                <a16:creationId xmlns:a16="http://schemas.microsoft.com/office/drawing/2014/main" xmlns="" id="{8ABA1074-5F22-87DA-B2BD-91B97285A366}"/>
              </a:ext>
            </a:extLst>
          </p:cNvPr>
          <p:cNvSpPr txBox="1">
            <a:spLocks noGrp="1"/>
          </p:cNvSpPr>
          <p:nvPr>
            <p:ph type="sldNum" sz="quarter" idx="5"/>
          </p:nvPr>
        </p:nvSpPr>
        <p:spPr>
          <a:ln/>
        </p:spPr>
        <p:txBody>
          <a:bodyPr vert="horz" wrap="square" lIns="0" tIns="0" rIns="0" bIns="0" anchor="b" anchorCtr="0">
            <a:noAutofit/>
          </a:bodyPr>
          <a:lstStyle/>
          <a:p>
            <a:pPr lvl="0"/>
            <a:fld id="{D4B9F390-2E2E-8441-A331-EE7875A5A50E}" type="slidenum">
              <a:rPr/>
              <a:pPr lvl="0"/>
              <a:t>13</a:t>
            </a:fld>
            <a:endParaRPr lang="it-IT"/>
          </a:p>
        </p:txBody>
      </p:sp>
      <p:sp>
        <p:nvSpPr>
          <p:cNvPr id="2" name="Segnaposto numero diapositiva 6">
            <a:extLst>
              <a:ext uri="{FF2B5EF4-FFF2-40B4-BE49-F238E27FC236}">
                <a16:creationId xmlns:a16="http://schemas.microsoft.com/office/drawing/2014/main" xmlns="" id="{4220AC38-FC28-91B2-43E6-A9BD80BCBD2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74E9FC9E-8BB0-8C45-886B-739AA5BD6CFB}" type="slidenum">
              <a:rPr/>
              <a:pPr marL="0" marR="0" lvl="0" indent="0" algn="r" rtl="0" hangingPunct="0">
                <a:lnSpc>
                  <a:spcPct val="100000"/>
                </a:lnSpc>
                <a:spcBef>
                  <a:spcPts val="0"/>
                </a:spcBef>
                <a:spcAft>
                  <a:spcPts val="0"/>
                </a:spcAft>
                <a:buNone/>
                <a:tabLst/>
              </a:pPr>
              <a:t>13</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FFC0DE47-DCFC-DDFB-EFD1-559A89235B94}"/>
              </a:ext>
            </a:extLst>
          </p:cNvPr>
          <p:cNvSpPr txBox="1"/>
          <p:nvPr/>
        </p:nvSpPr>
        <p:spPr>
          <a:xfrm>
            <a:off x="5365800" y="7278120"/>
            <a:ext cx="4104360" cy="381600"/>
          </a:xfrm>
          <a:prstGeom prst="rect">
            <a:avLst/>
          </a:prstGeom>
          <a:noFill/>
          <a:ln cap="flat">
            <a:noFill/>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pPr>
            <a:fld id="{FC8570AF-537E-0C48-A4AB-46F205F3E1C9}" type="slidenum">
              <a:rPr/>
              <a:pPr marL="0" marR="0" lvl="0" indent="0" algn="l" rtl="0" hangingPunct="1">
                <a:lnSpc>
                  <a:spcPct val="100000"/>
                </a:lnSpc>
                <a:spcBef>
                  <a:spcPts val="0"/>
                </a:spcBef>
                <a:spcAft>
                  <a:spcPts val="0"/>
                </a:spcAft>
                <a:buNone/>
                <a:tabLst/>
              </a:pPr>
              <a:t>13</a:t>
            </a:fld>
            <a:endParaRPr lang="it-IT" sz="1800" b="0" i="0" u="none" strike="noStrike" kern="1200" cap="none" spc="0" baseline="0">
              <a:ln>
                <a:noFill/>
              </a:ln>
              <a:solidFill>
                <a:srgbClr val="000000"/>
              </a:solidFill>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EB0E9717-3509-DE0A-B627-D236F9073C7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8EA63E2-9D2A-954D-B239-315928313115}" type="slidenum">
              <a:rPr/>
              <a:pPr marL="0" marR="0" lvl="0" indent="0" algn="r" rtl="0" hangingPunct="0">
                <a:lnSpc>
                  <a:spcPct val="100000"/>
                </a:lnSpc>
                <a:spcBef>
                  <a:spcPts val="0"/>
                </a:spcBef>
                <a:spcAft>
                  <a:spcPts val="0"/>
                </a:spcAft>
                <a:buNone/>
                <a:tabLst/>
              </a:pPr>
              <a:t>13</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4A626E39-34D2-118A-AD55-947C4FC9637F}"/>
              </a:ext>
            </a:extLst>
          </p:cNvPr>
          <p:cNvSpPr>
            <a:spLocks noGrp="1" noRot="1" noChangeAspect="1"/>
          </p:cNvSpPr>
          <p:nvPr>
            <p:ph type="sldImg"/>
          </p:nvPr>
        </p:nvSpPr>
        <p:spPr>
          <a:xfrm>
            <a:off x="2290763" y="512763"/>
            <a:ext cx="4562475" cy="2566987"/>
          </a:xfrm>
        </p:spPr>
        <p:style>
          <a:lnRef idx="2">
            <a:schemeClr val="accent1">
              <a:shade val="50000"/>
            </a:schemeClr>
          </a:lnRef>
          <a:fillRef idx="1">
            <a:schemeClr val="accent1"/>
          </a:fillRef>
          <a:effectRef idx="0">
            <a:schemeClr val="accent1"/>
          </a:effectRef>
          <a:fontRef idx="minor">
            <a:schemeClr val="lt1"/>
          </a:fontRef>
        </p:style>
      </p:sp>
      <p:sp>
        <p:nvSpPr>
          <p:cNvPr id="6" name="Segnaposto note 2">
            <a:extLst>
              <a:ext uri="{FF2B5EF4-FFF2-40B4-BE49-F238E27FC236}">
                <a16:creationId xmlns:a16="http://schemas.microsoft.com/office/drawing/2014/main" xmlns="" id="{C46F80D1-A191-AEB4-907C-7A9F98043771}"/>
              </a:ext>
            </a:extLst>
          </p:cNvPr>
          <p:cNvSpPr txBox="1">
            <a:spLocks noGrp="1"/>
          </p:cNvSpPr>
          <p:nvPr>
            <p:ph type="body" sz="quarter" idx="1"/>
          </p:nvPr>
        </p:nvSpPr>
        <p:spPr>
          <a:xfrm>
            <a:off x="947159" y="3638880"/>
            <a:ext cx="7577279" cy="3448440"/>
          </a:xfrm>
        </p:spPr>
        <p:txBody>
          <a:bodyPr lIns="90000" tIns="45000" rIns="90000" bIns="45000"/>
          <a:lstStyle/>
          <a:p>
            <a:pPr lvl="0"/>
            <a:r>
              <a:rPr lang="it-IT">
                <a:solidFill>
                  <a:srgbClr val="000000"/>
                </a:solidFill>
                <a:latin typeface="Arial" pitchFamily="18"/>
              </a:rPr>
              <a:t>Riportare la recente decreto ministeriale 28.09.2020</a:t>
            </a:r>
          </a:p>
          <a:p>
            <a:pPr lvl="0"/>
            <a:r>
              <a:rPr lang="it-IT">
                <a:solidFill>
                  <a:srgbClr val="000000"/>
                </a:solidFill>
                <a:latin typeface="Arial" pitchFamily="18"/>
              </a:rPr>
              <a:t>DL 17 marzo 2020 (emergenza territoriale + proroga)</a:t>
            </a:r>
          </a:p>
          <a:p>
            <a:pPr lvl="0"/>
            <a:endParaRPr lang="it-IT">
              <a:solidFill>
                <a:srgbClr val="000000"/>
              </a:solidFill>
              <a:latin typeface="Arial" pitchFamily="18"/>
            </a:endParaRPr>
          </a:p>
          <a:p>
            <a:pPr lvl="0"/>
            <a:r>
              <a:rPr lang="it-IT">
                <a:solidFill>
                  <a:srgbClr val="000000"/>
                </a:solidFill>
                <a:latin typeface="Arial" pitchFamily="18"/>
              </a:rPr>
              <a:t>DECRETO CALABRIA</a:t>
            </a:r>
          </a:p>
          <a:p>
            <a:pPr lvl="0"/>
            <a:r>
              <a:rPr lang="it-IT">
                <a:solidFill>
                  <a:srgbClr val="000000"/>
                </a:solidFill>
                <a:latin typeface="Arial" pitchFamily="18"/>
              </a:rPr>
              <a:t>Convenzionati della MMG a tempo determinato e indeterminato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B15B8498-982E-FA30-2967-D4878FBD84CA}"/>
              </a:ext>
            </a:extLst>
          </p:cNvPr>
          <p:cNvSpPr txBox="1">
            <a:spLocks noGrp="1"/>
          </p:cNvSpPr>
          <p:nvPr>
            <p:ph type="sldNum" sz="quarter" idx="5"/>
          </p:nvPr>
        </p:nvSpPr>
        <p:spPr>
          <a:ln/>
        </p:spPr>
        <p:txBody>
          <a:bodyPr vert="horz" wrap="square" lIns="0" tIns="0" rIns="0" bIns="0" anchor="b" anchorCtr="0">
            <a:noAutofit/>
          </a:bodyPr>
          <a:lstStyle/>
          <a:p>
            <a:pPr lvl="0"/>
            <a:fld id="{18239F0A-DFA8-C147-A92D-D8A86296361A}" type="slidenum">
              <a:rPr/>
              <a:pPr lvl="0"/>
              <a:t>14</a:t>
            </a:fld>
            <a:endParaRPr lang="it-IT"/>
          </a:p>
        </p:txBody>
      </p:sp>
      <p:sp>
        <p:nvSpPr>
          <p:cNvPr id="2" name="Segnaposto numero diapositiva 6">
            <a:extLst>
              <a:ext uri="{FF2B5EF4-FFF2-40B4-BE49-F238E27FC236}">
                <a16:creationId xmlns:a16="http://schemas.microsoft.com/office/drawing/2014/main" xmlns="" id="{F860E477-9FFA-C36F-2CBA-A12D77D0039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2A8E6558-31A7-8D4F-B589-3E93E29F10CA}" type="slidenum">
              <a:rPr/>
              <a:pPr marL="0" marR="0" lvl="0" indent="0" algn="r" rtl="0" hangingPunct="0">
                <a:lnSpc>
                  <a:spcPct val="100000"/>
                </a:lnSpc>
                <a:spcBef>
                  <a:spcPts val="0"/>
                </a:spcBef>
                <a:spcAft>
                  <a:spcPts val="0"/>
                </a:spcAft>
                <a:buNone/>
                <a:tabLst/>
              </a:pPr>
              <a:t>14</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828B3E08-E7B4-0A0A-D7C9-59E50BBE51D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0DF89AAF-846B-A146-98D3-A53632A93FA0}" type="slidenum">
              <a:rPr/>
              <a:pPr marL="0" marR="0" lvl="0" indent="0" algn="r" rtl="0" hangingPunct="0">
                <a:lnSpc>
                  <a:spcPct val="100000"/>
                </a:lnSpc>
                <a:spcBef>
                  <a:spcPts val="0"/>
                </a:spcBef>
                <a:spcAft>
                  <a:spcPts val="0"/>
                </a:spcAft>
                <a:buNone/>
                <a:tabLst/>
              </a:pPr>
              <a:t>14</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59E6DBC2-A768-8E3C-A68D-DAE638792D74}"/>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4DC563B4-F079-6F5F-05EC-3A707861890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F6840B58-0D3B-79C0-FCC1-19A240766CC9}"/>
              </a:ext>
            </a:extLst>
          </p:cNvPr>
          <p:cNvSpPr txBox="1">
            <a:spLocks noGrp="1"/>
          </p:cNvSpPr>
          <p:nvPr>
            <p:ph type="sldNum" sz="quarter" idx="5"/>
          </p:nvPr>
        </p:nvSpPr>
        <p:spPr>
          <a:ln/>
        </p:spPr>
        <p:txBody>
          <a:bodyPr vert="horz" wrap="square" lIns="0" tIns="0" rIns="0" bIns="0" anchor="b" anchorCtr="0">
            <a:noAutofit/>
          </a:bodyPr>
          <a:lstStyle/>
          <a:p>
            <a:pPr lvl="0"/>
            <a:fld id="{D47CF321-2A27-044C-B5F2-5A5D32776AAD}" type="slidenum">
              <a:rPr/>
              <a:pPr lvl="0"/>
              <a:t>15</a:t>
            </a:fld>
            <a:endParaRPr lang="it-IT"/>
          </a:p>
        </p:txBody>
      </p:sp>
      <p:sp>
        <p:nvSpPr>
          <p:cNvPr id="2" name="Segnaposto numero diapositiva 6">
            <a:extLst>
              <a:ext uri="{FF2B5EF4-FFF2-40B4-BE49-F238E27FC236}">
                <a16:creationId xmlns:a16="http://schemas.microsoft.com/office/drawing/2014/main" xmlns="" id="{96D9E644-B776-4332-DC3B-3072D51FC583}"/>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defRPr sz="1800"/>
            </a:pPr>
            <a:fld id="{0F8AB955-48A9-8949-B4D6-8727FA585449}" type="slidenum">
              <a:rPr/>
              <a:pPr marL="0" marR="0" lvl="0" indent="0" algn="r" rtl="0" hangingPunct="0">
                <a:lnSpc>
                  <a:spcPct val="100000"/>
                </a:lnSpc>
                <a:spcBef>
                  <a:spcPts val="0"/>
                </a:spcBef>
                <a:spcAft>
                  <a:spcPts val="0"/>
                </a:spcAft>
                <a:buNone/>
                <a:tabLst/>
                <a:defRPr sz="1800"/>
              </a:pPr>
              <a:t>15</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79DD065D-975A-D476-841C-61417A597772}"/>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defRPr sz="1800"/>
            </a:pPr>
            <a:fld id="{F034A544-1CFE-B04A-BC90-4C12A0A7C0F6}" type="slidenum">
              <a:rPr/>
              <a:pPr marL="0" marR="0" lvl="0" indent="0" algn="r" rtl="0" hangingPunct="0">
                <a:lnSpc>
                  <a:spcPct val="100000"/>
                </a:lnSpc>
                <a:spcBef>
                  <a:spcPts val="0"/>
                </a:spcBef>
                <a:spcAft>
                  <a:spcPts val="0"/>
                </a:spcAft>
                <a:buNone/>
                <a:tabLst/>
                <a:defRPr sz="1800"/>
              </a:pPr>
              <a:t>15</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8C0EFD95-66EE-E9DF-B482-5CD3B160A035}"/>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8CE626A5-1C87-A30F-5AD2-9B03DDD7B5DB}"/>
              </a:ext>
            </a:extLst>
          </p:cNvPr>
          <p:cNvSpPr txBox="1">
            <a:spLocks noGrp="1"/>
          </p:cNvSpPr>
          <p:nvPr>
            <p:ph type="body" sz="quarter" idx="1"/>
          </p:nvPr>
        </p:nvSpPr>
        <p:spPr/>
        <p:txBody>
          <a:bodyPr/>
          <a:lstStyle/>
          <a:p>
            <a:pPr lvl="0"/>
            <a:r>
              <a:rPr lang="it-IT">
                <a:solidFill>
                  <a:srgbClr val="000000"/>
                </a:solidFill>
                <a:latin typeface="Arial" pitchFamily="18"/>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2DEFE849-975E-341F-8789-4E2A3EB6B92B}"/>
              </a:ext>
            </a:extLst>
          </p:cNvPr>
          <p:cNvSpPr txBox="1">
            <a:spLocks noGrp="1"/>
          </p:cNvSpPr>
          <p:nvPr>
            <p:ph type="sldNum" sz="quarter" idx="5"/>
          </p:nvPr>
        </p:nvSpPr>
        <p:spPr>
          <a:ln/>
        </p:spPr>
        <p:txBody>
          <a:bodyPr vert="horz" wrap="square" lIns="0" tIns="0" rIns="0" bIns="0" anchor="b" anchorCtr="0">
            <a:noAutofit/>
          </a:bodyPr>
          <a:lstStyle/>
          <a:p>
            <a:pPr lvl="0"/>
            <a:fld id="{C9AE5C0A-2034-1B4F-BFDE-449CEDB1DFCC}" type="slidenum">
              <a:rPr/>
              <a:pPr lvl="0"/>
              <a:t>16</a:t>
            </a:fld>
            <a:endParaRPr lang="it-IT"/>
          </a:p>
        </p:txBody>
      </p:sp>
      <p:sp>
        <p:nvSpPr>
          <p:cNvPr id="2" name="Segnaposto numero diapositiva 6">
            <a:extLst>
              <a:ext uri="{FF2B5EF4-FFF2-40B4-BE49-F238E27FC236}">
                <a16:creationId xmlns:a16="http://schemas.microsoft.com/office/drawing/2014/main" xmlns="" id="{DA83AFD2-452F-23A3-6C7B-47E7351933F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AC64F2BA-C44B-FE43-B3CD-12FDF783B51E}" type="slidenum">
              <a:rPr/>
              <a:pPr marL="0" marR="0" lvl="0" indent="0" algn="r" rtl="0" hangingPunct="0">
                <a:lnSpc>
                  <a:spcPct val="100000"/>
                </a:lnSpc>
                <a:spcBef>
                  <a:spcPts val="0"/>
                </a:spcBef>
                <a:spcAft>
                  <a:spcPts val="0"/>
                </a:spcAft>
                <a:buNone/>
                <a:tabLst/>
              </a:pPr>
              <a:t>16</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1FB04B10-BAB9-B0F5-1EA1-90454E3873E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7795EEE-75D0-8143-A8E2-8D104831BF48}" type="slidenum">
              <a:rPr/>
              <a:pPr marL="0" marR="0" lvl="0" indent="0" algn="r" rtl="0" hangingPunct="0">
                <a:lnSpc>
                  <a:spcPct val="100000"/>
                </a:lnSpc>
                <a:spcBef>
                  <a:spcPts val="0"/>
                </a:spcBef>
                <a:spcAft>
                  <a:spcPts val="0"/>
                </a:spcAft>
                <a:buNone/>
                <a:tabLst/>
              </a:pPr>
              <a:t>16</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6AC738C3-DAEF-E1EB-B851-2EA98920479E}"/>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ED68D4C4-E084-919C-3EA3-7F406E71E298}"/>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64C91659-9F37-0E8A-915A-7379B8616967}"/>
              </a:ext>
            </a:extLst>
          </p:cNvPr>
          <p:cNvSpPr txBox="1">
            <a:spLocks noGrp="1"/>
          </p:cNvSpPr>
          <p:nvPr>
            <p:ph type="sldNum" sz="quarter" idx="5"/>
          </p:nvPr>
        </p:nvSpPr>
        <p:spPr>
          <a:ln/>
        </p:spPr>
        <p:txBody>
          <a:bodyPr vert="horz" wrap="square" lIns="0" tIns="0" rIns="0" bIns="0" anchor="b" anchorCtr="0">
            <a:noAutofit/>
          </a:bodyPr>
          <a:lstStyle/>
          <a:p>
            <a:pPr lvl="0"/>
            <a:fld id="{E6D7A59A-5292-FA44-A013-8C517995A2CC}" type="slidenum">
              <a:rPr/>
              <a:pPr lvl="0"/>
              <a:t>17</a:t>
            </a:fld>
            <a:endParaRPr lang="it-IT"/>
          </a:p>
        </p:txBody>
      </p:sp>
      <p:sp>
        <p:nvSpPr>
          <p:cNvPr id="2" name="Segnaposto numero diapositiva 6">
            <a:extLst>
              <a:ext uri="{FF2B5EF4-FFF2-40B4-BE49-F238E27FC236}">
                <a16:creationId xmlns:a16="http://schemas.microsoft.com/office/drawing/2014/main" xmlns="" id="{1700942B-0BA1-4514-F0F6-DA985C7F4DE0}"/>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C8591DE-2B20-144B-A65A-628A55F6CB78}" type="slidenum">
              <a:rPr/>
              <a:pPr marL="0" marR="0" lvl="0" indent="0" algn="r" rtl="0" hangingPunct="0">
                <a:lnSpc>
                  <a:spcPct val="100000"/>
                </a:lnSpc>
                <a:spcBef>
                  <a:spcPts val="0"/>
                </a:spcBef>
                <a:spcAft>
                  <a:spcPts val="0"/>
                </a:spcAft>
                <a:buNone/>
                <a:tabLst/>
              </a:pPr>
              <a:t>17</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3F0B0CF5-2793-928B-3A4F-6B6AD31B9F1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A1050A7-D291-8B4D-845E-1679CE4D09F7}" type="slidenum">
              <a:rPr/>
              <a:pPr marL="0" marR="0" lvl="0" indent="0" algn="r" rtl="0" hangingPunct="0">
                <a:lnSpc>
                  <a:spcPct val="100000"/>
                </a:lnSpc>
                <a:spcBef>
                  <a:spcPts val="0"/>
                </a:spcBef>
                <a:spcAft>
                  <a:spcPts val="0"/>
                </a:spcAft>
                <a:buNone/>
                <a:tabLst/>
              </a:pPr>
              <a:t>17</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925A2024-5367-7FA9-3DEA-B5054DD3D902}"/>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5D4D5D92-EE28-B6DD-9D32-1C348B4EBA77}"/>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F50830C1-7956-68A7-9B95-D66118C44256}"/>
              </a:ext>
            </a:extLst>
          </p:cNvPr>
          <p:cNvSpPr txBox="1">
            <a:spLocks noGrp="1"/>
          </p:cNvSpPr>
          <p:nvPr>
            <p:ph type="sldNum" sz="quarter" idx="5"/>
          </p:nvPr>
        </p:nvSpPr>
        <p:spPr>
          <a:ln/>
        </p:spPr>
        <p:txBody>
          <a:bodyPr vert="horz" wrap="square" lIns="0" tIns="0" rIns="0" bIns="0" anchor="b" anchorCtr="0">
            <a:noAutofit/>
          </a:bodyPr>
          <a:lstStyle/>
          <a:p>
            <a:pPr lvl="0"/>
            <a:fld id="{19AF2C97-A066-D647-A8C0-58F84986A6F1}" type="slidenum">
              <a:rPr/>
              <a:pPr lvl="0"/>
              <a:t>18</a:t>
            </a:fld>
            <a:endParaRPr lang="it-IT"/>
          </a:p>
        </p:txBody>
      </p:sp>
      <p:sp>
        <p:nvSpPr>
          <p:cNvPr id="2" name="Segnaposto numero diapositiva 6">
            <a:extLst>
              <a:ext uri="{FF2B5EF4-FFF2-40B4-BE49-F238E27FC236}">
                <a16:creationId xmlns:a16="http://schemas.microsoft.com/office/drawing/2014/main" xmlns="" id="{A0364B0B-EB17-E337-13E2-3FA15C16925D}"/>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1297B6C6-395E-8048-BACE-0A2D7F6CE4F7}" type="slidenum">
              <a:rPr/>
              <a:pPr marL="0" marR="0" lvl="0" indent="0" algn="r" rtl="0" hangingPunct="0">
                <a:lnSpc>
                  <a:spcPct val="100000"/>
                </a:lnSpc>
                <a:spcBef>
                  <a:spcPts val="0"/>
                </a:spcBef>
                <a:spcAft>
                  <a:spcPts val="0"/>
                </a:spcAft>
                <a:buNone/>
                <a:tabLst/>
              </a:pPr>
              <a:t>18</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DBC42634-F44F-C55F-913E-D6582F58A35F}"/>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87FB2065-6446-8C46-89D8-8A2110A904C6}" type="slidenum">
              <a:rPr/>
              <a:pPr marL="0" marR="0" lvl="0" indent="0" algn="r" rtl="0" hangingPunct="0">
                <a:lnSpc>
                  <a:spcPct val="100000"/>
                </a:lnSpc>
                <a:spcBef>
                  <a:spcPts val="0"/>
                </a:spcBef>
                <a:spcAft>
                  <a:spcPts val="0"/>
                </a:spcAft>
                <a:buNone/>
                <a:tabLst/>
              </a:pPr>
              <a:t>18</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5DBF84D0-DDA3-54DD-07AA-CDA4121ABCC2}"/>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6A463B73-43E0-ADC9-A3DE-FB57959B9605}"/>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6">
            <a:extLst>
              <a:ext uri="{FF2B5EF4-FFF2-40B4-BE49-F238E27FC236}">
                <a16:creationId xmlns:a16="http://schemas.microsoft.com/office/drawing/2014/main" xmlns="" id="{E38DFF65-5D58-F00C-E3AD-4494CAF94013}"/>
              </a:ext>
            </a:extLst>
          </p:cNvPr>
          <p:cNvSpPr txBox="1">
            <a:spLocks noGrp="1"/>
          </p:cNvSpPr>
          <p:nvPr>
            <p:ph type="sldNum" sz="quarter" idx="5"/>
          </p:nvPr>
        </p:nvSpPr>
        <p:spPr>
          <a:ln/>
        </p:spPr>
        <p:txBody>
          <a:bodyPr vert="horz" wrap="square" lIns="0" tIns="0" rIns="0" bIns="0" anchor="b" anchorCtr="0">
            <a:noAutofit/>
          </a:bodyPr>
          <a:lstStyle/>
          <a:p>
            <a:pPr lvl="0"/>
            <a:fld id="{F76BF9F6-48DB-134B-9E19-B65B1F4CBEF8}" type="slidenum">
              <a:rPr/>
              <a:pPr lvl="0"/>
              <a:t>19</a:t>
            </a:fld>
            <a:endParaRPr lang="it-IT"/>
          </a:p>
        </p:txBody>
      </p:sp>
      <p:sp>
        <p:nvSpPr>
          <p:cNvPr id="2" name="Segnaposto numero diapositiva 6">
            <a:extLst>
              <a:ext uri="{FF2B5EF4-FFF2-40B4-BE49-F238E27FC236}">
                <a16:creationId xmlns:a16="http://schemas.microsoft.com/office/drawing/2014/main" xmlns="" id="{1BA8C42A-1067-1266-054C-D0667DF6C2BE}"/>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990BE4AF-381E-F34F-A2C0-1DB774B7EE5B}" type="slidenum">
              <a:rPr/>
              <a:pPr marL="0" marR="0" lvl="0" indent="0" algn="r" rtl="0" hangingPunct="0">
                <a:lnSpc>
                  <a:spcPct val="100000"/>
                </a:lnSpc>
                <a:spcBef>
                  <a:spcPts val="0"/>
                </a:spcBef>
                <a:spcAft>
                  <a:spcPts val="0"/>
                </a:spcAft>
                <a:buNone/>
                <a:tabLst/>
              </a:pPr>
              <a:t>19</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C4B4B637-7FCD-DD1F-75B8-AFF019FF4769}"/>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3151D434-A87E-F543-9583-89989BB9B6FE}" type="slidenum">
              <a:rPr/>
              <a:pPr marL="0" marR="0" lvl="0" indent="0" algn="r" rtl="0" hangingPunct="0">
                <a:lnSpc>
                  <a:spcPct val="100000"/>
                </a:lnSpc>
                <a:spcBef>
                  <a:spcPts val="0"/>
                </a:spcBef>
                <a:spcAft>
                  <a:spcPts val="0"/>
                </a:spcAft>
                <a:buNone/>
                <a:tabLst/>
              </a:pPr>
              <a:t>19</a:t>
            </a:fld>
            <a:endParaRPr lang="it-IT" sz="1400" b="0" i="0" u="none" strike="noStrike" kern="1200" cap="none" spc="0" baseline="0">
              <a:ln>
                <a:noFill/>
              </a:ln>
              <a:solidFill>
                <a:srgbClr val="000000"/>
              </a:solidFill>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693838C6-48F9-EA7A-2264-24DA12862177}"/>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5" name="Segnaposto note 2">
            <a:extLst>
              <a:ext uri="{FF2B5EF4-FFF2-40B4-BE49-F238E27FC236}">
                <a16:creationId xmlns:a16="http://schemas.microsoft.com/office/drawing/2014/main" xmlns="" id="{AE75B1EA-1337-87E3-4FE6-AF5263282B2A}"/>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92D9AE80-A772-C5DC-7E8A-2DB8955B930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D9BA2C-035D-E241-821F-6649F54750D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79E5F2CC-C276-7B2B-B84B-500D6B0C490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3C74BA-256A-D34F-91D7-C9A10562499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AD8168F7-4AC7-683F-42C9-F8293244C800}"/>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xmlns="" id="{F1CD3AF7-61BC-E0C0-221C-5CF5C4AFA3EF}"/>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0BFC37EF-2896-8BAE-8AC3-00EA39ECED8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B156301-59BB-A94A-BA8E-9B29CD81438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CBD94240-EF4A-E67E-DD7A-31CC4F7F2538}"/>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265F06-EF54-1348-B8BB-8A71CCE44699}"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59F307D9-E86F-2491-4423-77E0E65DC8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D6131E2-8112-BE45-9D1D-E3249544CC33}"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C896E121-7E67-64B8-40DD-1D62DAD1DB83}"/>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xmlns="" id="{8502D631-F9CB-0408-8C27-E039A9D4DE21}"/>
              </a:ext>
            </a:extLst>
          </p:cNvPr>
          <p:cNvSpPr txBox="1">
            <a:spLocks noGrp="1"/>
          </p:cNvSpPr>
          <p:nvPr>
            <p:ph type="body" sz="quarter" idx="1"/>
          </p:nvPr>
        </p:nvSpPr>
        <p:spPr>
          <a:xfrm>
            <a:off x="947162" y="3638882"/>
            <a:ext cx="7577276" cy="3448440"/>
          </a:xfrm>
        </p:spPr>
        <p:txBody>
          <a:bodyPr lIns="90004" tIns="44997" rIns="90004" bIns="44997"/>
          <a:lstStyle/>
          <a:p>
            <a:pPr lvl="0"/>
            <a:r>
              <a:rPr lang="it-IT">
                <a:latin typeface="Helvetica" pitchFamily="34"/>
              </a:rPr>
              <a:t>Il corso ha l</a:t>
            </a:r>
            <a:r>
              <a:rPr lang="it-IT">
                <a:latin typeface="Arial Unicode MS" pitchFamily="18"/>
              </a:rPr>
              <a:t>’</a:t>
            </a:r>
            <a:r>
              <a:rPr lang="it-IT">
                <a:latin typeface="Helvetica" pitchFamily="34"/>
              </a:rPr>
              <a:t>obiettivo di fornirvi i migliori contenuti didattici cercando di far convergere questi tre aspetti:</a:t>
            </a:r>
          </a:p>
          <a:p>
            <a:pPr marL="0" lvl="0" indent="0">
              <a:buClr>
                <a:srgbClr val="000000"/>
              </a:buClr>
              <a:buSzPct val="45000"/>
              <a:buFont typeface="Arial" pitchFamily="32"/>
              <a:buChar char="•"/>
            </a:pPr>
            <a:r>
              <a:rPr lang="it-IT">
                <a:latin typeface="Helvetica" pitchFamily="34"/>
              </a:rPr>
              <a:t> assumere una prospettiva europea, per questo </a:t>
            </a:r>
            <a:r>
              <a:rPr lang="it-IT">
                <a:latin typeface="Arial Unicode MS" pitchFamily="18"/>
              </a:rPr>
              <a:t>è </a:t>
            </a:r>
            <a:r>
              <a:rPr lang="it-IT">
                <a:latin typeface="Helvetica" pitchFamily="34"/>
              </a:rPr>
              <a:t>stato individuato come strumento pi</a:t>
            </a:r>
            <a:r>
              <a:rPr lang="it-IT">
                <a:latin typeface="Arial Unicode MS" pitchFamily="18"/>
              </a:rPr>
              <a:t>ù </a:t>
            </a:r>
            <a:r>
              <a:rPr lang="it-IT">
                <a:latin typeface="Helvetica" pitchFamily="34"/>
              </a:rPr>
              <a:t>idoneo il documento prodotto da </a:t>
            </a:r>
            <a:r>
              <a:rPr lang="it-IT" u="sng">
                <a:solidFill>
                  <a:srgbClr val="0000FF"/>
                </a:solidFill>
                <a:latin typeface="Helvetica" pitchFamily="34"/>
                <a:hlinkClick r:id="rId3"/>
              </a:rPr>
              <a:t>https://euract.woncaeurope.org/sites/euractdev/files/documents/publications/official-documents/euract-educationalagenda.pdf</a:t>
            </a:r>
            <a:r>
              <a:rPr lang="it-IT" u="sng">
                <a:latin typeface="Helvetica" pitchFamily="34"/>
              </a:rPr>
              <a:t> .</a:t>
            </a:r>
            <a:r>
              <a:rPr lang="it-IT">
                <a:latin typeface="Helvetica" pitchFamily="34"/>
              </a:rPr>
              <a:t>In cui viene descritto una sorta di core curriculum del GP o medico di famiglia. Sono state raccolte tutte quelle caratteristiche che indipendentemente dal sistema sanitario, dal contesto socio-politico, andrebbero portate avanti dalla medicina territoriale. L</a:t>
            </a:r>
            <a:r>
              <a:rPr lang="it-IT">
                <a:latin typeface="Arial Unicode MS" pitchFamily="18"/>
              </a:rPr>
              <a:t>’</a:t>
            </a:r>
            <a:r>
              <a:rPr lang="it-IT">
                <a:latin typeface="Helvetica" pitchFamily="34"/>
              </a:rPr>
              <a:t>immagine che si vede sullo sfondo viene definito </a:t>
            </a:r>
            <a:r>
              <a:rPr lang="it-IT">
                <a:latin typeface="Arial Unicode MS" pitchFamily="18"/>
              </a:rPr>
              <a:t>“</a:t>
            </a:r>
            <a:r>
              <a:rPr lang="it-IT">
                <a:latin typeface="Helvetica" pitchFamily="34"/>
              </a:rPr>
              <a:t>Tree of Wisdom</a:t>
            </a:r>
            <a:r>
              <a:rPr lang="it-IT">
                <a:latin typeface="Arial Unicode MS" pitchFamily="18"/>
              </a:rPr>
              <a:t>” e </a:t>
            </a:r>
            <a:r>
              <a:rPr lang="it-IT">
                <a:latin typeface="Helvetica" pitchFamily="34"/>
              </a:rPr>
              <a:t>raccoglie i punti chiave espressi nel documento.</a:t>
            </a:r>
          </a:p>
          <a:p>
            <a:pPr marL="309597" lvl="0" indent="-309240"/>
            <a:r>
              <a:rPr lang="it-IT">
                <a:latin typeface="Helvetica" pitchFamily="34"/>
              </a:rPr>
              <a:t>WONCA: è l’acronimo di World Organization of National Colleges, Academies and Academic Associations of General Practitioners/Family Physicians. E</a:t>
            </a:r>
            <a:r>
              <a:rPr lang="it-IT">
                <a:latin typeface="Arial Unicode MS" pitchFamily="18"/>
              </a:rPr>
              <a:t>’ </a:t>
            </a:r>
            <a:r>
              <a:rPr lang="it-IT">
                <a:latin typeface="Helvetica" pitchFamily="34"/>
              </a:rPr>
              <a:t>un organo che promuove il networking tra i GP di sette regioni nel mondo: Africa, Nord America, Asia dell</a:t>
            </a:r>
            <a:r>
              <a:rPr lang="it-IT">
                <a:latin typeface="Arial Unicode MS" pitchFamily="18"/>
              </a:rPr>
              <a:t>’</a:t>
            </a:r>
            <a:r>
              <a:rPr lang="it-IT">
                <a:latin typeface="Helvetica" pitchFamily="34"/>
              </a:rPr>
              <a:t>area del pacifico, Europa, Sud Asia, Medio-oriente.</a:t>
            </a:r>
          </a:p>
          <a:p>
            <a:pPr marL="0" lvl="0" indent="0">
              <a:buClr>
                <a:srgbClr val="000000"/>
              </a:buClr>
              <a:buSzPct val="45000"/>
              <a:buFont typeface="Arial" pitchFamily="32"/>
              <a:buChar char="•"/>
            </a:pPr>
            <a:r>
              <a:rPr lang="it-IT">
                <a:latin typeface="Helvetica" pitchFamily="34"/>
              </a:rPr>
              <a:t>tenere conto della programmazione regionale</a:t>
            </a:r>
          </a:p>
          <a:p>
            <a:pPr marL="0" lvl="0" indent="0">
              <a:buClr>
                <a:srgbClr val="000000"/>
              </a:buClr>
              <a:buSzPct val="45000"/>
              <a:buFont typeface="Arial" pitchFamily="32"/>
              <a:buChar char="•"/>
            </a:pPr>
            <a:r>
              <a:rPr lang="it-IT">
                <a:latin typeface="Helvetica" pitchFamily="34"/>
              </a:rPr>
              <a:t>cercando il pi</a:t>
            </a:r>
            <a:r>
              <a:rPr lang="it-IT">
                <a:latin typeface="Arial Unicode MS" pitchFamily="18"/>
              </a:rPr>
              <a:t>ù </a:t>
            </a:r>
            <a:r>
              <a:rPr lang="it-IT">
                <a:latin typeface="Helvetica" pitchFamily="34"/>
              </a:rPr>
              <a:t>possibile di formarvi sul campo</a:t>
            </a:r>
          </a:p>
          <a:p>
            <a:pPr marL="0" lvl="0" indent="0"/>
            <a:endParaRPr lang="it-IT">
              <a:latin typeface="Helvetica"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452E4D05-79E2-A22A-AF27-A0D8CF98DE6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96C5FB6-AF1F-A84F-A65F-33406EC3706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57730ECC-C285-3FAD-2B3F-F73164FF8FA6}"/>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12E056-D74A-CA44-97FD-F01085D409E2}"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5EB32ADD-6DB5-7CF5-37CB-F058328804F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09F5237-61BF-6549-BB02-00EA7A3C156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3AF5E87B-B08F-F59C-C533-7EA424DFA99E}"/>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xmlns="" id="{219C1B58-9E5D-FD7A-BDA2-5B4675BC8DD5}"/>
              </a:ext>
            </a:extLst>
          </p:cNvPr>
          <p:cNvSpPr txBox="1">
            <a:spLocks noGrp="1"/>
          </p:cNvSpPr>
          <p:nvPr>
            <p:ph type="body" sz="quarter" idx="1"/>
          </p:nvPr>
        </p:nvSpPr>
        <p:spPr>
          <a:xfrm>
            <a:off x="947162" y="3638882"/>
            <a:ext cx="7577276" cy="3448440"/>
          </a:xfrm>
        </p:spPr>
        <p:txBody>
          <a:bodyPr lIns="90004" tIns="44997" rIns="90004" bIns="44997"/>
          <a:lstStyle/>
          <a:p>
            <a:pPr lvl="0"/>
            <a:r>
              <a:rPr lang="it-IT">
                <a:latin typeface="Helvetica" pitchFamily="34"/>
              </a:rPr>
              <a:t>3 anni di corso</a:t>
            </a:r>
          </a:p>
          <a:p>
            <a:pPr lvl="0"/>
            <a:r>
              <a:rPr lang="it-IT">
                <a:latin typeface="Helvetica" pitchFamily="34"/>
              </a:rPr>
              <a:t>Le ore di frequenza devono essere effettuate dal luned</a:t>
            </a:r>
            <a:r>
              <a:rPr lang="it-IT">
                <a:latin typeface="Arial Unicode MS" pitchFamily="18"/>
              </a:rPr>
              <a:t>ì </a:t>
            </a:r>
            <a:r>
              <a:rPr lang="it-IT">
                <a:latin typeface="Helvetica" pitchFamily="34"/>
              </a:rPr>
              <a:t>al venerd</a:t>
            </a:r>
            <a:r>
              <a:rPr lang="it-IT">
                <a:latin typeface="Arial Unicode MS" pitchFamily="18"/>
              </a:rPr>
              <a:t>ì </a:t>
            </a:r>
            <a:r>
              <a:rPr lang="it-IT">
                <a:latin typeface="Helvetica" pitchFamily="34"/>
              </a:rPr>
              <a:t>e la presenza giornaliera minima in struttura deve essere di almeno 6 ore.</a:t>
            </a:r>
          </a:p>
          <a:p>
            <a:pPr lvl="0"/>
            <a:r>
              <a:rPr lang="it-IT">
                <a:latin typeface="Helvetica" pitchFamily="34"/>
              </a:rPr>
              <a:t>90/100h mensili di pratica</a:t>
            </a:r>
          </a:p>
          <a:p>
            <a:pPr lvl="0"/>
            <a:endParaRPr lang="it-IT">
              <a:latin typeface="Arial Unicode MS" pitchFamily="18"/>
            </a:endParaRPr>
          </a:p>
          <a:p>
            <a:pPr lvl="0"/>
            <a:endParaRPr lang="it-IT">
              <a:latin typeface="Arial Unicode MS"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1AF268EB-29CE-1F28-F5CC-8C255082A5C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D23D6B-C3B5-F049-983E-382952A0C10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5</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9810AB0B-8459-449F-6ECA-ADB4A4DDC5E6}"/>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0B27E0-A1A9-9848-A0E6-44622D0E3275}"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EB1B0873-7DD9-2234-EF04-139C92E4C33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74AFB86-4956-E748-8F84-C90B71463E1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5</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1E3E22FF-07AF-4473-C304-0CA54C08C350}"/>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xmlns="" id="{EE40CDF0-3C39-973B-D71D-FC3152369E06}"/>
              </a:ext>
            </a:extLst>
          </p:cNvPr>
          <p:cNvSpPr txBox="1">
            <a:spLocks noGrp="1"/>
          </p:cNvSpPr>
          <p:nvPr>
            <p:ph type="body" sz="quarter" idx="1"/>
          </p:nvPr>
        </p:nvSpPr>
        <p:spPr>
          <a:xfrm>
            <a:off x="947162" y="3638882"/>
            <a:ext cx="7577276" cy="3448440"/>
          </a:xfrm>
        </p:spPr>
        <p:txBody>
          <a:bodyPr lIns="90004" tIns="44997" rIns="90004" bIns="44997"/>
          <a:lstStyle/>
          <a:p>
            <a:pPr lvl="0"/>
            <a:r>
              <a:rPr lang="it-IT"/>
              <a:t>Autoformazione sempre autorizzati preventivmaente dai coordinatori ,che valutano l’attinenza alla medicina generale, per l’approvazione serve una presentazione al resto della classe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E9FB02CA-B253-5AC1-BD0B-645010A096B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929269-CE3D-364D-8670-4C2BEE0B795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28122C27-576D-69EE-226B-A244932A4D30}"/>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DD8A1C-18F1-B64E-B90F-EFD9AB8B030A}"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009BD805-1017-3E54-9FD0-17DD7706BBA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F2F5439-B052-9F49-8DCD-B6433153FF3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82A0F379-3371-D7D4-A637-54288B8CB681}"/>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xmlns="" id="{5E27201A-0D15-0133-4985-455138E7D75A}"/>
              </a:ext>
            </a:extLst>
          </p:cNvPr>
          <p:cNvSpPr txBox="1">
            <a:spLocks noGrp="1"/>
          </p:cNvSpPr>
          <p:nvPr>
            <p:ph type="body" sz="quarter" idx="1"/>
          </p:nvPr>
        </p:nvSpPr>
        <p:spPr>
          <a:xfrm>
            <a:off x="947162" y="3638882"/>
            <a:ext cx="7577276" cy="3448440"/>
          </a:xfrm>
        </p:spPr>
        <p:txBody>
          <a:bodyPr lIns="90004" tIns="44997" rIns="90004" bIns="44997"/>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53700CEE-6B9F-D590-C21C-8BFDEB2A451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E17366-03BF-A34F-9F9D-58E5258D336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ate Placeholder 2">
            <a:extLst>
              <a:ext uri="{FF2B5EF4-FFF2-40B4-BE49-F238E27FC236}">
                <a16:creationId xmlns:a16="http://schemas.microsoft.com/office/drawing/2014/main" xmlns="" id="{FE8AA43E-4F7D-6A69-F353-4D0354C5E1E9}"/>
              </a:ext>
            </a:extLst>
          </p:cNvPr>
          <p:cNvSpPr txBox="1"/>
          <p:nvPr/>
        </p:nvSpPr>
        <p:spPr>
          <a:xfrm>
            <a:off x="5365799" y="0"/>
            <a:ext cx="4104357" cy="383398"/>
          </a:xfrm>
          <a:prstGeom prst="rect">
            <a:avLst/>
          </a:prstGeom>
          <a:noFill/>
          <a:ln cap="flat">
            <a:noFill/>
          </a:ln>
        </p:spPr>
        <p:txBody>
          <a:bodyPr vert="horz" wrap="square" lIns="99002" tIns="49679" rIns="99002" bIns="49679"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B74794-EA27-9248-BAEA-30D07EBD44D7}" type="datetime1">
              <a:rPr lang="it-IT" sz="1300" b="0" i="0" u="none" strike="noStrike" kern="1200" cap="none" spc="0" baseline="0">
                <a:solidFill>
                  <a:srgbClr val="000000"/>
                </a:solidFill>
                <a:uFillTx/>
                <a:latin typeface="Calibri" pitchFamily="18"/>
                <a:ea typeface="Microsoft YaHei" pitchFamily="2"/>
                <a:cs typeface="Lucida Sans" pitchFamily="2"/>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18/03/2024</a:t>
            </a:fld>
            <a:endParaRPr lang="it-IT" sz="13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lide Number Placeholder 6">
            <a:extLst>
              <a:ext uri="{FF2B5EF4-FFF2-40B4-BE49-F238E27FC236}">
                <a16:creationId xmlns:a16="http://schemas.microsoft.com/office/drawing/2014/main" xmlns="" id="{0A9EA307-CC19-6E53-F16F-A8F31FFB855A}"/>
              </a:ext>
            </a:extLst>
          </p:cNvPr>
          <p:cNvSpPr txBox="1"/>
          <p:nvPr/>
        </p:nvSpPr>
        <p:spPr>
          <a:xfrm>
            <a:off x="5365799" y="7278121"/>
            <a:ext cx="4104357" cy="381597"/>
          </a:xfrm>
          <a:prstGeom prst="rect">
            <a:avLst/>
          </a:prstGeom>
          <a:noFill/>
          <a:ln cap="flat">
            <a:noFill/>
          </a:ln>
        </p:spPr>
        <p:txBody>
          <a:bodyPr vert="horz" wrap="square" lIns="99002" tIns="49679" rIns="99002" bIns="49679" anchor="b"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C41EF5-E0B5-AF4A-B389-2FCA268FF016}"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it-IT" sz="1300" b="0" i="0" u="none" strike="noStrike" kern="1200" cap="none" spc="0" baseline="0">
              <a:solidFill>
                <a:srgbClr val="000000"/>
              </a:solidFill>
              <a:uFillTx/>
              <a:latin typeface="Calibri" pitchFamily="18"/>
              <a:ea typeface="Microsoft YaHei" pitchFamily="2"/>
              <a:cs typeface="Lucida Sans" pitchFamily="2"/>
            </a:endParaRPr>
          </a:p>
        </p:txBody>
      </p:sp>
      <p:sp>
        <p:nvSpPr>
          <p:cNvPr id="5" name="Segnaposto numero diapositiva 6">
            <a:extLst>
              <a:ext uri="{FF2B5EF4-FFF2-40B4-BE49-F238E27FC236}">
                <a16:creationId xmlns:a16="http://schemas.microsoft.com/office/drawing/2014/main" xmlns="" id="{9510279A-41FB-D322-B6F6-7894F32151D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5295D8-8028-0C45-BDC1-70158C94B929}"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6" name="Slide Image Placeholder 3">
            <a:extLst>
              <a:ext uri="{FF2B5EF4-FFF2-40B4-BE49-F238E27FC236}">
                <a16:creationId xmlns:a16="http://schemas.microsoft.com/office/drawing/2014/main" xmlns="" id="{41B87107-38A9-311B-88C8-DFE287D4DA11}"/>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7" name="Notes Placeholder 4">
            <a:extLst>
              <a:ext uri="{FF2B5EF4-FFF2-40B4-BE49-F238E27FC236}">
                <a16:creationId xmlns:a16="http://schemas.microsoft.com/office/drawing/2014/main" xmlns="" id="{6FEF95F1-8886-4E20-D24D-A5FD356C236D}"/>
              </a:ext>
            </a:extLst>
          </p:cNvPr>
          <p:cNvSpPr txBox="1">
            <a:spLocks noGrp="1"/>
          </p:cNvSpPr>
          <p:nvPr>
            <p:ph type="body" sz="quarter" idx="1"/>
          </p:nvPr>
        </p:nvSpPr>
        <p:spPr>
          <a:xfrm>
            <a:off x="947162" y="3638882"/>
            <a:ext cx="7577276" cy="3448440"/>
          </a:xfrm>
        </p:spPr>
        <p:txBody>
          <a:bodyPr lIns="99002" tIns="49679" rIns="99002" bIns="49679"/>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33941A62-D99D-4F02-4D4E-7A2A597F960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C524A54-FA82-3641-B669-295ABDCB073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3">
            <a:extLst>
              <a:ext uri="{FF2B5EF4-FFF2-40B4-BE49-F238E27FC236}">
                <a16:creationId xmlns:a16="http://schemas.microsoft.com/office/drawing/2014/main" xmlns="" id="{418C229C-768F-1497-D3E7-0CB23E63466C}"/>
              </a:ext>
            </a:extLst>
          </p:cNvPr>
          <p:cNvSpPr txBox="1"/>
          <p:nvPr/>
        </p:nvSpPr>
        <p:spPr>
          <a:xfrm>
            <a:off x="5365799" y="7278121"/>
            <a:ext cx="4104357" cy="381597"/>
          </a:xfrm>
          <a:prstGeom prst="rect">
            <a:avLst/>
          </a:prstGeom>
          <a:noFill/>
          <a:ln cap="flat">
            <a:noFill/>
          </a:ln>
        </p:spPr>
        <p:txBody>
          <a:bodyPr vert="horz" wrap="square" lIns="90004" tIns="44997" rIns="90004" bIns="44997"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B705497-491F-8D46-AF9F-643484186051}"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it-IT" sz="1800" b="0" i="0" u="none" strike="noStrike" kern="1200" cap="none" spc="0" baseline="0">
              <a:solidFill>
                <a:srgbClr val="000000"/>
              </a:solidFill>
              <a:uFillTx/>
              <a:latin typeface="Calibri" pitchFamily="18"/>
              <a:ea typeface="Microsoft YaHei" pitchFamily="2"/>
              <a:cs typeface="Lucida Sans" pitchFamily="2"/>
            </a:endParaRPr>
          </a:p>
        </p:txBody>
      </p:sp>
      <p:sp>
        <p:nvSpPr>
          <p:cNvPr id="4" name="Segnaposto numero diapositiva 6">
            <a:extLst>
              <a:ext uri="{FF2B5EF4-FFF2-40B4-BE49-F238E27FC236}">
                <a16:creationId xmlns:a16="http://schemas.microsoft.com/office/drawing/2014/main" xmlns="" id="{104D8A22-9143-73FA-FCF0-1E7423CE1E0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C714DCF-7E8A-C142-9378-A2D3EDAC69D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5" name="Segnaposto immagine diapositiva 1">
            <a:extLst>
              <a:ext uri="{FF2B5EF4-FFF2-40B4-BE49-F238E27FC236}">
                <a16:creationId xmlns:a16="http://schemas.microsoft.com/office/drawing/2014/main" xmlns="" id="{DDAE22A8-DDAF-3457-6B22-E64E6AEDEA86}"/>
              </a:ext>
            </a:extLst>
          </p:cNvPr>
          <p:cNvSpPr>
            <a:spLocks noGrp="1" noRot="1" noChangeAspect="1"/>
          </p:cNvSpPr>
          <p:nvPr>
            <p:ph type="sldImg"/>
          </p:nvPr>
        </p:nvSpPr>
        <p:spPr>
          <a:xfrm>
            <a:off x="2184400" y="574675"/>
            <a:ext cx="5103813" cy="2871788"/>
          </a:xfrm>
          <a:solidFill>
            <a:srgbClr val="4472C4"/>
          </a:solidFill>
          <a:ln w="12600" cap="flat">
            <a:solidFill>
              <a:srgbClr val="2F528F"/>
            </a:solidFill>
            <a:prstDash val="solid"/>
            <a:miter/>
          </a:ln>
        </p:spPr>
      </p:sp>
      <p:sp>
        <p:nvSpPr>
          <p:cNvPr id="6" name="Segnaposto note 2">
            <a:extLst>
              <a:ext uri="{FF2B5EF4-FFF2-40B4-BE49-F238E27FC236}">
                <a16:creationId xmlns:a16="http://schemas.microsoft.com/office/drawing/2014/main" xmlns="" id="{AB0ED028-4C86-EEA9-CF86-80E6E1BB93FD}"/>
              </a:ext>
            </a:extLst>
          </p:cNvPr>
          <p:cNvSpPr txBox="1">
            <a:spLocks noGrp="1"/>
          </p:cNvSpPr>
          <p:nvPr>
            <p:ph type="body" sz="quarter" idx="1"/>
          </p:nvPr>
        </p:nvSpPr>
        <p:spPr>
          <a:xfrm>
            <a:off x="947162" y="3638882"/>
            <a:ext cx="7577276" cy="3448440"/>
          </a:xfrm>
        </p:spPr>
        <p:txBody>
          <a:bodyPr lIns="90004" tIns="44997" rIns="90004" bIns="44997"/>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xmlns="" id="{75935D7F-F15D-F2EF-E1C8-5405EF7B28E5}"/>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2FDA50-D33C-7846-9DC3-5E80128CC60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Segnaposto numero diapositiva 6">
            <a:extLst>
              <a:ext uri="{FF2B5EF4-FFF2-40B4-BE49-F238E27FC236}">
                <a16:creationId xmlns:a16="http://schemas.microsoft.com/office/drawing/2014/main" xmlns="" id="{57432458-CB3C-4274-C722-7E4AA80AD73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0">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8ADC4A-B902-964E-B59B-476648A2282F}"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it-IT"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4" name="Segnaposto immagine diapositiva 1">
            <a:extLst>
              <a:ext uri="{FF2B5EF4-FFF2-40B4-BE49-F238E27FC236}">
                <a16:creationId xmlns:a16="http://schemas.microsoft.com/office/drawing/2014/main" xmlns="" id="{F7AF023A-2EE9-14EF-1DA0-C78624F5C393}"/>
              </a:ext>
            </a:extLst>
          </p:cNvPr>
          <p:cNvSpPr>
            <a:spLocks noGrp="1" noRot="1" noChangeAspect="1"/>
          </p:cNvSpPr>
          <p:nvPr>
            <p:ph type="sldImg"/>
          </p:nvPr>
        </p:nvSpPr>
        <p:spPr>
          <a:xfrm>
            <a:off x="217488" y="812800"/>
            <a:ext cx="7123112" cy="4008438"/>
          </a:xfrm>
          <a:solidFill>
            <a:srgbClr val="4472C4"/>
          </a:solidFill>
          <a:ln w="12600" cap="flat">
            <a:solidFill>
              <a:srgbClr val="2F528F"/>
            </a:solidFill>
            <a:prstDash val="solid"/>
            <a:miter/>
          </a:ln>
        </p:spPr>
      </p:sp>
      <p:sp>
        <p:nvSpPr>
          <p:cNvPr id="5" name="Segnaposto note 2">
            <a:extLst>
              <a:ext uri="{FF2B5EF4-FFF2-40B4-BE49-F238E27FC236}">
                <a16:creationId xmlns:a16="http://schemas.microsoft.com/office/drawing/2014/main" xmlns="" id="{CF64FFDB-6B10-2BE2-E404-7CF3D88944B0}"/>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AF00E9-3764-0E1C-77CE-AE3247B3211F}"/>
              </a:ext>
            </a:extLst>
          </p:cNvPr>
          <p:cNvSpPr txBox="1">
            <a:spLocks noGrp="1"/>
          </p:cNvSpPr>
          <p:nvPr>
            <p:ph type="ctrTitle"/>
          </p:nvPr>
        </p:nvSpPr>
        <p:spPr>
          <a:xfrm>
            <a:off x="2286000" y="1684443"/>
            <a:ext cx="13716000" cy="3581275"/>
          </a:xfrm>
        </p:spPr>
        <p:txBody>
          <a:bodyPr anchor="b"/>
          <a:lstStyle>
            <a:lvl1pPr hangingPunct="1">
              <a:defRPr sz="6000">
                <a:latin typeface="Calibri" pitchFamily="18"/>
              </a:defRPr>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xmlns="" id="{3273F5C9-B1F1-0634-4420-5B76FA9C126A}"/>
              </a:ext>
            </a:extLst>
          </p:cNvPr>
          <p:cNvSpPr txBox="1">
            <a:spLocks noGrp="1"/>
          </p:cNvSpPr>
          <p:nvPr>
            <p:ph type="subTitle" idx="1"/>
          </p:nvPr>
        </p:nvSpPr>
        <p:spPr>
          <a:xfrm>
            <a:off x="2286000" y="5403957"/>
            <a:ext cx="13716000" cy="2482916"/>
          </a:xfrm>
        </p:spPr>
        <p:txBody>
          <a:bodyPr anchorCtr="1"/>
          <a:lstStyle>
            <a:lvl1pPr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xmlns="" id="{0F28CB8F-A2C8-73EA-64D8-BA2A6A9064AC}"/>
              </a:ext>
            </a:extLst>
          </p:cNvPr>
          <p:cNvSpPr txBox="1">
            <a:spLocks noGrp="1"/>
          </p:cNvSpPr>
          <p:nvPr>
            <p:ph type="dt" sz="half" idx="7"/>
          </p:nvPr>
        </p:nvSpPr>
        <p:spPr/>
        <p:txBody>
          <a:bodyPr/>
          <a:lstStyle>
            <a:lvl1pPr>
              <a:defRPr/>
            </a:lvl1pPr>
          </a:lstStyle>
          <a:p>
            <a:pPr lvl="0"/>
            <a:fld id="{68C38004-A671-C64E-BFBB-9A13B7EF2B40}" type="datetime1">
              <a:rPr lang="it-IT"/>
              <a:pPr lvl="0"/>
              <a:t>18/03/2024</a:t>
            </a:fld>
            <a:endParaRPr lang="it-IT"/>
          </a:p>
        </p:txBody>
      </p:sp>
      <p:sp>
        <p:nvSpPr>
          <p:cNvPr id="5" name="Segnaposto piè di pagina 4">
            <a:extLst>
              <a:ext uri="{FF2B5EF4-FFF2-40B4-BE49-F238E27FC236}">
                <a16:creationId xmlns:a16="http://schemas.microsoft.com/office/drawing/2014/main" xmlns="" id="{422B19E9-4100-9817-DF03-007427FE3076}"/>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CF78D6DE-AA6A-F6C7-D8CD-9874787AE148}"/>
              </a:ext>
            </a:extLst>
          </p:cNvPr>
          <p:cNvSpPr txBox="1">
            <a:spLocks noGrp="1"/>
          </p:cNvSpPr>
          <p:nvPr>
            <p:ph type="sldNum" sz="quarter" idx="8"/>
          </p:nvPr>
        </p:nvSpPr>
        <p:spPr/>
        <p:txBody>
          <a:bodyPr/>
          <a:lstStyle>
            <a:lvl1pPr>
              <a:defRPr/>
            </a:lvl1pPr>
          </a:lstStyle>
          <a:p>
            <a:pPr lvl="0"/>
            <a:fld id="{96ED718C-78AF-8A49-9A34-F94B6D065ED4}" type="slidenum">
              <a:rPr/>
              <a:pPr lvl="0"/>
              <a:t>‹N›</a:t>
            </a:fld>
            <a:endParaRPr lang="it-IT"/>
          </a:p>
        </p:txBody>
      </p:sp>
    </p:spTree>
    <p:extLst>
      <p:ext uri="{BB962C8B-B14F-4D97-AF65-F5344CB8AC3E}">
        <p14:creationId xmlns:p14="http://schemas.microsoft.com/office/powerpoint/2010/main" xmlns="" val="12440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7C18FC7-4CF7-07F6-B90B-10EA5A67F60A}"/>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xmlns="" id="{527CD7CE-F6DC-FAAB-7A93-B73B6EAF855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BC9767E-9BEC-C4B8-0CFC-A2B3C6D47FE1}"/>
              </a:ext>
            </a:extLst>
          </p:cNvPr>
          <p:cNvSpPr txBox="1">
            <a:spLocks noGrp="1"/>
          </p:cNvSpPr>
          <p:nvPr>
            <p:ph type="dt" sz="half" idx="7"/>
          </p:nvPr>
        </p:nvSpPr>
        <p:spPr/>
        <p:txBody>
          <a:bodyPr/>
          <a:lstStyle>
            <a:lvl1pPr>
              <a:defRPr/>
            </a:lvl1pPr>
          </a:lstStyle>
          <a:p>
            <a:pPr lvl="0"/>
            <a:fld id="{18D980CD-F070-5C4B-91EB-51733DB1C968}" type="datetime1">
              <a:rPr lang="it-IT"/>
              <a:pPr lvl="0"/>
              <a:t>18/03/2024</a:t>
            </a:fld>
            <a:endParaRPr lang="it-IT"/>
          </a:p>
        </p:txBody>
      </p:sp>
      <p:sp>
        <p:nvSpPr>
          <p:cNvPr id="5" name="Segnaposto piè di pagina 4">
            <a:extLst>
              <a:ext uri="{FF2B5EF4-FFF2-40B4-BE49-F238E27FC236}">
                <a16:creationId xmlns:a16="http://schemas.microsoft.com/office/drawing/2014/main" xmlns="" id="{5043A0FD-5CB4-B2A0-8447-47EF09B12FBE}"/>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78B8CA6A-0A16-965C-04DC-BFB5BB57C22D}"/>
              </a:ext>
            </a:extLst>
          </p:cNvPr>
          <p:cNvSpPr txBox="1">
            <a:spLocks noGrp="1"/>
          </p:cNvSpPr>
          <p:nvPr>
            <p:ph type="sldNum" sz="quarter" idx="8"/>
          </p:nvPr>
        </p:nvSpPr>
        <p:spPr/>
        <p:txBody>
          <a:bodyPr/>
          <a:lstStyle>
            <a:lvl1pPr>
              <a:defRPr/>
            </a:lvl1pPr>
          </a:lstStyle>
          <a:p>
            <a:pPr lvl="0"/>
            <a:fld id="{E3C1D508-C7A4-ED4E-86C1-3381E3D40BF2}" type="slidenum">
              <a:rPr/>
              <a:pPr lvl="0"/>
              <a:t>‹N›</a:t>
            </a:fld>
            <a:endParaRPr lang="it-IT"/>
          </a:p>
        </p:txBody>
      </p:sp>
    </p:spTree>
    <p:extLst>
      <p:ext uri="{BB962C8B-B14F-4D97-AF65-F5344CB8AC3E}">
        <p14:creationId xmlns:p14="http://schemas.microsoft.com/office/powerpoint/2010/main" xmlns="" val="35607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8F0CC9E5-5386-2450-C0A2-AFB4D95BF5B9}"/>
              </a:ext>
            </a:extLst>
          </p:cNvPr>
          <p:cNvSpPr txBox="1">
            <a:spLocks noGrp="1"/>
          </p:cNvSpPr>
          <p:nvPr>
            <p:ph type="title" orient="vert"/>
          </p:nvPr>
        </p:nvSpPr>
        <p:spPr>
          <a:xfrm>
            <a:off x="13258800" y="411123"/>
            <a:ext cx="4114800" cy="8785079"/>
          </a:xfrm>
        </p:spPr>
        <p:txBody>
          <a:bodyPr vert="eaVert"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xmlns="" id="{BE045C06-5C71-D9D1-4C16-194339632602}"/>
              </a:ext>
            </a:extLst>
          </p:cNvPr>
          <p:cNvSpPr txBox="1">
            <a:spLocks noGrp="1"/>
          </p:cNvSpPr>
          <p:nvPr>
            <p:ph type="body" orient="vert" idx="1"/>
          </p:nvPr>
        </p:nvSpPr>
        <p:spPr>
          <a:xfrm>
            <a:off x="914400" y="411123"/>
            <a:ext cx="12192115" cy="8785079"/>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4FF9205-A8BD-B61E-D979-03857A364729}"/>
              </a:ext>
            </a:extLst>
          </p:cNvPr>
          <p:cNvSpPr txBox="1">
            <a:spLocks noGrp="1"/>
          </p:cNvSpPr>
          <p:nvPr>
            <p:ph type="dt" sz="half" idx="7"/>
          </p:nvPr>
        </p:nvSpPr>
        <p:spPr/>
        <p:txBody>
          <a:bodyPr/>
          <a:lstStyle>
            <a:lvl1pPr>
              <a:defRPr/>
            </a:lvl1pPr>
          </a:lstStyle>
          <a:p>
            <a:pPr lvl="0"/>
            <a:fld id="{6A7647A1-E4F8-574D-9994-16455DA352E3}" type="datetime1">
              <a:rPr lang="it-IT"/>
              <a:pPr lvl="0"/>
              <a:t>18/03/2024</a:t>
            </a:fld>
            <a:endParaRPr lang="it-IT"/>
          </a:p>
        </p:txBody>
      </p:sp>
      <p:sp>
        <p:nvSpPr>
          <p:cNvPr id="5" name="Segnaposto piè di pagina 4">
            <a:extLst>
              <a:ext uri="{FF2B5EF4-FFF2-40B4-BE49-F238E27FC236}">
                <a16:creationId xmlns:a16="http://schemas.microsoft.com/office/drawing/2014/main" xmlns="" id="{F2DA20E3-3018-F1A0-AF4E-6F0B7E1E3868}"/>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201184AC-212B-39CE-D614-F4F6E36E0C44}"/>
              </a:ext>
            </a:extLst>
          </p:cNvPr>
          <p:cNvSpPr txBox="1">
            <a:spLocks noGrp="1"/>
          </p:cNvSpPr>
          <p:nvPr>
            <p:ph type="sldNum" sz="quarter" idx="8"/>
          </p:nvPr>
        </p:nvSpPr>
        <p:spPr/>
        <p:txBody>
          <a:bodyPr/>
          <a:lstStyle>
            <a:lvl1pPr>
              <a:defRPr/>
            </a:lvl1pPr>
          </a:lstStyle>
          <a:p>
            <a:pPr lvl="0"/>
            <a:fld id="{AA168CF3-E97D-4347-A1E7-1D7B33957D88}" type="slidenum">
              <a:rPr/>
              <a:pPr lvl="0"/>
              <a:t>‹N›</a:t>
            </a:fld>
            <a:endParaRPr lang="it-IT"/>
          </a:p>
        </p:txBody>
      </p:sp>
    </p:spTree>
    <p:extLst>
      <p:ext uri="{BB962C8B-B14F-4D97-AF65-F5344CB8AC3E}">
        <p14:creationId xmlns:p14="http://schemas.microsoft.com/office/powerpoint/2010/main" xmlns="" val="115229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8D430E-EBF4-DCCD-E4EC-61F8BA582D05}"/>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62E5144C-2017-1DCF-F743-C67A79D18E5E}"/>
              </a:ext>
            </a:extLst>
          </p:cNvPr>
          <p:cNvSpPr txBox="1">
            <a:spLocks noGrp="1"/>
          </p:cNvSpPr>
          <p:nvPr>
            <p:ph type="title" idx="4294967295"/>
          </p:nvPr>
        </p:nvSpPr>
        <p:spPr>
          <a:xfrm>
            <a:off x="914400" y="2406956"/>
            <a:ext cx="16458843" cy="6788880"/>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data 3">
            <a:extLst>
              <a:ext uri="{FF2B5EF4-FFF2-40B4-BE49-F238E27FC236}">
                <a16:creationId xmlns:a16="http://schemas.microsoft.com/office/drawing/2014/main" xmlns="" id="{58677449-8EE8-0F5F-B531-8BFA293F878B}"/>
              </a:ext>
            </a:extLst>
          </p:cNvPr>
          <p:cNvSpPr txBox="1">
            <a:spLocks noGrp="1"/>
          </p:cNvSpPr>
          <p:nvPr>
            <p:ph type="dt" sz="half" idx="7"/>
          </p:nvPr>
        </p:nvSpPr>
        <p:spPr/>
        <p:txBody>
          <a:bodyPr/>
          <a:lstStyle>
            <a:lvl1pPr>
              <a:defRPr/>
            </a:lvl1pPr>
          </a:lstStyle>
          <a:p>
            <a:pPr lvl="0"/>
            <a:fld id="{990A29E5-32DA-DB4E-8B31-BFCB6B939A99}" type="datetime1">
              <a:rPr lang="it-IT"/>
              <a:pPr lvl="0"/>
              <a:t>18/03/2024</a:t>
            </a:fld>
            <a:endParaRPr lang="it-IT"/>
          </a:p>
        </p:txBody>
      </p:sp>
      <p:sp>
        <p:nvSpPr>
          <p:cNvPr id="5" name="Segnaposto piè di pagina 4">
            <a:extLst>
              <a:ext uri="{FF2B5EF4-FFF2-40B4-BE49-F238E27FC236}">
                <a16:creationId xmlns:a16="http://schemas.microsoft.com/office/drawing/2014/main" xmlns="" id="{6D97E738-B6D9-E8CE-278D-E4AAEF7AFBDA}"/>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142C80BA-803C-C3CC-D1ED-F4DFB978B845}"/>
              </a:ext>
            </a:extLst>
          </p:cNvPr>
          <p:cNvSpPr txBox="1">
            <a:spLocks noGrp="1"/>
          </p:cNvSpPr>
          <p:nvPr>
            <p:ph type="sldNum" sz="quarter" idx="8"/>
          </p:nvPr>
        </p:nvSpPr>
        <p:spPr/>
        <p:txBody>
          <a:bodyPr/>
          <a:lstStyle>
            <a:lvl1pPr>
              <a:defRPr/>
            </a:lvl1pPr>
          </a:lstStyle>
          <a:p>
            <a:pPr lvl="0"/>
            <a:fld id="{47E664FC-17AE-5248-9AF2-C7194920C163}" type="slidenum">
              <a:rPr/>
              <a:pPr lvl="0"/>
              <a:t>‹N›</a:t>
            </a:fld>
            <a:endParaRPr lang="it-IT"/>
          </a:p>
        </p:txBody>
      </p:sp>
      <p:sp>
        <p:nvSpPr>
          <p:cNvPr id="7" name="Segnaposto contenuto 6">
            <a:extLst>
              <a:ext uri="{FF2B5EF4-FFF2-40B4-BE49-F238E27FC236}">
                <a16:creationId xmlns:a16="http://schemas.microsoft.com/office/drawing/2014/main" xmlns="" id="{4E78A7A2-1FC2-AC5E-367E-2A43EE18E101}"/>
              </a:ext>
            </a:extLst>
          </p:cNvPr>
          <p:cNvSpPr txBox="1">
            <a:spLocks noGrp="1"/>
          </p:cNvSpPr>
          <p:nvPr>
            <p:ph idx="1"/>
          </p:nvPr>
        </p:nvSpPr>
        <p:spPr>
          <a:xfrm>
            <a:off x="914400" y="2406956"/>
            <a:ext cx="16458843" cy="5966277"/>
          </a:xfrm>
        </p:spPr>
        <p:txBody>
          <a:bodyPr/>
          <a:lstStyle>
            <a:lvl1pPr hangingPunct="0">
              <a:defRPr>
                <a:latin typeface="Arial" pitchFamily="18"/>
              </a:defRPr>
            </a:lvl1pPr>
          </a:lstStyle>
          <a:p>
            <a:pPr lvl="0"/>
            <a:endParaRPr lang="it-IT"/>
          </a:p>
        </p:txBody>
      </p:sp>
    </p:spTree>
    <p:extLst>
      <p:ext uri="{BB962C8B-B14F-4D97-AF65-F5344CB8AC3E}">
        <p14:creationId xmlns:p14="http://schemas.microsoft.com/office/powerpoint/2010/main" xmlns="" val="30435490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0756DEF-FFF3-6421-62CC-7F976F5C14BA}"/>
              </a:ext>
            </a:extLst>
          </p:cNvPr>
          <p:cNvSpPr txBox="1">
            <a:spLocks noGrp="1"/>
          </p:cNvSpPr>
          <p:nvPr>
            <p:ph type="title"/>
          </p:nvPr>
        </p:nvSpPr>
        <p:spPr>
          <a:xfrm>
            <a:off x="1247762" y="2565358"/>
            <a:ext cx="15773400" cy="4278239"/>
          </a:xfrm>
        </p:spPr>
        <p:txBody>
          <a:bodyPr anchor="b" anchorCtr="0"/>
          <a:lstStyle>
            <a:lvl1pPr algn="l" hangingPunct="1">
              <a:defRPr sz="6000">
                <a:latin typeface="Calibri" pitchFamily="18"/>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xmlns="" id="{7F9B09F5-9071-4EBE-1D3D-B0CFCD80A1C0}"/>
              </a:ext>
            </a:extLst>
          </p:cNvPr>
          <p:cNvSpPr txBox="1">
            <a:spLocks noGrp="1"/>
          </p:cNvSpPr>
          <p:nvPr>
            <p:ph type="body" idx="1"/>
          </p:nvPr>
        </p:nvSpPr>
        <p:spPr>
          <a:xfrm>
            <a:off x="1247762" y="6885002"/>
            <a:ext cx="15773400" cy="2249643"/>
          </a:xfrm>
        </p:spPr>
        <p:txBody>
          <a:bodyPr/>
          <a:lstStyle>
            <a:lvl1pPr>
              <a:defRPr sz="2400">
                <a:solidFill>
                  <a:srgbClr val="898989"/>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F6B85C3F-6B6F-D477-FCB8-D3C237500321}"/>
              </a:ext>
            </a:extLst>
          </p:cNvPr>
          <p:cNvSpPr txBox="1">
            <a:spLocks noGrp="1"/>
          </p:cNvSpPr>
          <p:nvPr>
            <p:ph type="dt" sz="half" idx="7"/>
          </p:nvPr>
        </p:nvSpPr>
        <p:spPr/>
        <p:txBody>
          <a:bodyPr/>
          <a:lstStyle>
            <a:lvl1pPr>
              <a:defRPr/>
            </a:lvl1pPr>
          </a:lstStyle>
          <a:p>
            <a:pPr lvl="0"/>
            <a:fld id="{21236E96-DC5C-DA46-A0C8-AB687CE5360E}" type="datetime1">
              <a:rPr lang="it-IT"/>
              <a:pPr lvl="0"/>
              <a:t>18/03/2024</a:t>
            </a:fld>
            <a:endParaRPr lang="it-IT"/>
          </a:p>
        </p:txBody>
      </p:sp>
      <p:sp>
        <p:nvSpPr>
          <p:cNvPr id="5" name="Segnaposto piè di pagina 4">
            <a:extLst>
              <a:ext uri="{FF2B5EF4-FFF2-40B4-BE49-F238E27FC236}">
                <a16:creationId xmlns:a16="http://schemas.microsoft.com/office/drawing/2014/main" xmlns="" id="{402756B0-49AC-AC97-083E-813B2D298A42}"/>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41C070CA-E9E6-4FDE-787E-F2D93B345A16}"/>
              </a:ext>
            </a:extLst>
          </p:cNvPr>
          <p:cNvSpPr txBox="1">
            <a:spLocks noGrp="1"/>
          </p:cNvSpPr>
          <p:nvPr>
            <p:ph type="sldNum" sz="quarter" idx="8"/>
          </p:nvPr>
        </p:nvSpPr>
        <p:spPr/>
        <p:txBody>
          <a:bodyPr/>
          <a:lstStyle>
            <a:lvl1pPr>
              <a:defRPr/>
            </a:lvl1pPr>
          </a:lstStyle>
          <a:p>
            <a:pPr lvl="0"/>
            <a:fld id="{31D79B4C-3E56-034F-B52D-94F1B6485CF3}" type="slidenum">
              <a:rPr/>
              <a:pPr lvl="0"/>
              <a:t>‹N›</a:t>
            </a:fld>
            <a:endParaRPr lang="it-IT"/>
          </a:p>
        </p:txBody>
      </p:sp>
    </p:spTree>
    <p:extLst>
      <p:ext uri="{BB962C8B-B14F-4D97-AF65-F5344CB8AC3E}">
        <p14:creationId xmlns:p14="http://schemas.microsoft.com/office/powerpoint/2010/main" xmlns="" val="33420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26F4DD-C319-11AB-49A0-FAEB1A76EECA}"/>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8F44BE68-ED55-D4B6-C1C8-BE0CFF69ABB3}"/>
              </a:ext>
            </a:extLst>
          </p:cNvPr>
          <p:cNvSpPr txBox="1">
            <a:spLocks noGrp="1"/>
          </p:cNvSpPr>
          <p:nvPr>
            <p:ph type="title" idx="4294967295"/>
          </p:nvPr>
        </p:nvSpPr>
        <p:spPr>
          <a:xfrm>
            <a:off x="914400" y="2406600"/>
            <a:ext cx="8153284" cy="6789602"/>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contenuto 3">
            <a:extLst>
              <a:ext uri="{FF2B5EF4-FFF2-40B4-BE49-F238E27FC236}">
                <a16:creationId xmlns:a16="http://schemas.microsoft.com/office/drawing/2014/main" xmlns="" id="{FDFCCCD8-DD8C-1CCF-A6CD-786821F78C1A}"/>
              </a:ext>
            </a:extLst>
          </p:cNvPr>
          <p:cNvSpPr txBox="1">
            <a:spLocks noGrp="1"/>
          </p:cNvSpPr>
          <p:nvPr>
            <p:ph type="title" idx="4294967295"/>
          </p:nvPr>
        </p:nvSpPr>
        <p:spPr>
          <a:xfrm>
            <a:off x="9220315" y="2406600"/>
            <a:ext cx="8153284" cy="6789602"/>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data 4">
            <a:extLst>
              <a:ext uri="{FF2B5EF4-FFF2-40B4-BE49-F238E27FC236}">
                <a16:creationId xmlns:a16="http://schemas.microsoft.com/office/drawing/2014/main" xmlns="" id="{D6741693-7C4E-ED1C-F0C6-BF803761FA40}"/>
              </a:ext>
            </a:extLst>
          </p:cNvPr>
          <p:cNvSpPr txBox="1">
            <a:spLocks noGrp="1"/>
          </p:cNvSpPr>
          <p:nvPr>
            <p:ph type="dt" sz="half" idx="7"/>
          </p:nvPr>
        </p:nvSpPr>
        <p:spPr/>
        <p:txBody>
          <a:bodyPr/>
          <a:lstStyle>
            <a:lvl1pPr>
              <a:defRPr/>
            </a:lvl1pPr>
          </a:lstStyle>
          <a:p>
            <a:pPr lvl="0"/>
            <a:fld id="{7E6ABBBE-F2F7-864A-80AE-A7DA6F6DDE38}" type="datetime1">
              <a:rPr lang="it-IT"/>
              <a:pPr lvl="0"/>
              <a:t>18/03/2024</a:t>
            </a:fld>
            <a:endParaRPr lang="it-IT"/>
          </a:p>
        </p:txBody>
      </p:sp>
      <p:sp>
        <p:nvSpPr>
          <p:cNvPr id="6" name="Segnaposto piè di pagina 5">
            <a:extLst>
              <a:ext uri="{FF2B5EF4-FFF2-40B4-BE49-F238E27FC236}">
                <a16:creationId xmlns:a16="http://schemas.microsoft.com/office/drawing/2014/main" xmlns="" id="{F99041AE-AA51-D5B4-1163-B5A55E40E96C}"/>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E203C2A3-9B3B-A7DE-92E4-D91886807F77}"/>
              </a:ext>
            </a:extLst>
          </p:cNvPr>
          <p:cNvSpPr txBox="1">
            <a:spLocks noGrp="1"/>
          </p:cNvSpPr>
          <p:nvPr>
            <p:ph type="sldNum" sz="quarter" idx="8"/>
          </p:nvPr>
        </p:nvSpPr>
        <p:spPr/>
        <p:txBody>
          <a:bodyPr/>
          <a:lstStyle>
            <a:lvl1pPr>
              <a:defRPr/>
            </a:lvl1pPr>
          </a:lstStyle>
          <a:p>
            <a:pPr lvl="0"/>
            <a:fld id="{33547337-F3C3-1C4F-8971-0D2DCA1AFF15}" type="slidenum">
              <a:rPr/>
              <a:pPr lvl="0"/>
              <a:t>‹N›</a:t>
            </a:fld>
            <a:endParaRPr lang="it-IT"/>
          </a:p>
        </p:txBody>
      </p:sp>
    </p:spTree>
    <p:extLst>
      <p:ext uri="{BB962C8B-B14F-4D97-AF65-F5344CB8AC3E}">
        <p14:creationId xmlns:p14="http://schemas.microsoft.com/office/powerpoint/2010/main" xmlns="" val="329761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CFD079C-0699-D0D9-728A-DDF31B2530BF}"/>
              </a:ext>
            </a:extLst>
          </p:cNvPr>
          <p:cNvSpPr txBox="1">
            <a:spLocks noGrp="1"/>
          </p:cNvSpPr>
          <p:nvPr>
            <p:ph type="title"/>
          </p:nvPr>
        </p:nvSpPr>
        <p:spPr>
          <a:xfrm>
            <a:off x="1260363" y="547561"/>
            <a:ext cx="15773400" cy="1989002"/>
          </a:xfrm>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xmlns="" id="{924D3AE2-AA80-7D99-9207-E90525E6C5E2}"/>
              </a:ext>
            </a:extLst>
          </p:cNvPr>
          <p:cNvSpPr txBox="1">
            <a:spLocks noGrp="1"/>
          </p:cNvSpPr>
          <p:nvPr>
            <p:ph type="body" idx="1"/>
          </p:nvPr>
        </p:nvSpPr>
        <p:spPr>
          <a:xfrm>
            <a:off x="1260363" y="2522518"/>
            <a:ext cx="7736043" cy="1235162"/>
          </a:xfrm>
        </p:spPr>
        <p:txBody>
          <a:bodyPr anchor="b"/>
          <a:lstStyle>
            <a:lvl1pPr>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0AB9EC90-BD5C-F085-F126-978987249A6C}"/>
              </a:ext>
            </a:extLst>
          </p:cNvPr>
          <p:cNvSpPr txBox="1">
            <a:spLocks noGrp="1"/>
          </p:cNvSpPr>
          <p:nvPr>
            <p:ph type="title" idx="4294967295"/>
          </p:nvPr>
        </p:nvSpPr>
        <p:spPr>
          <a:xfrm>
            <a:off x="1260363" y="3757681"/>
            <a:ext cx="7736043" cy="5527804"/>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testo 4">
            <a:extLst>
              <a:ext uri="{FF2B5EF4-FFF2-40B4-BE49-F238E27FC236}">
                <a16:creationId xmlns:a16="http://schemas.microsoft.com/office/drawing/2014/main" xmlns="" id="{0FC582BB-74DB-5E7C-F40D-1A4CCFD63B2E}"/>
              </a:ext>
            </a:extLst>
          </p:cNvPr>
          <p:cNvSpPr txBox="1">
            <a:spLocks noGrp="1"/>
          </p:cNvSpPr>
          <p:nvPr>
            <p:ph type="body" idx="3"/>
          </p:nvPr>
        </p:nvSpPr>
        <p:spPr>
          <a:xfrm>
            <a:off x="9258482" y="2522518"/>
            <a:ext cx="7775636" cy="1235162"/>
          </a:xfrm>
        </p:spPr>
        <p:txBody>
          <a:bodyPr anchor="b"/>
          <a:lstStyle>
            <a:lvl1pPr>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624DA92D-9DE7-D951-2D0B-275DFB2ED5A1}"/>
              </a:ext>
            </a:extLst>
          </p:cNvPr>
          <p:cNvSpPr txBox="1">
            <a:spLocks noGrp="1"/>
          </p:cNvSpPr>
          <p:nvPr>
            <p:ph type="title" idx="4294967295"/>
          </p:nvPr>
        </p:nvSpPr>
        <p:spPr>
          <a:xfrm>
            <a:off x="9258482" y="3757681"/>
            <a:ext cx="7775636" cy="5527804"/>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7" name="Segnaposto data 6">
            <a:extLst>
              <a:ext uri="{FF2B5EF4-FFF2-40B4-BE49-F238E27FC236}">
                <a16:creationId xmlns:a16="http://schemas.microsoft.com/office/drawing/2014/main" xmlns="" id="{663259DE-4D56-311F-70E0-9A125E7ACF2F}"/>
              </a:ext>
            </a:extLst>
          </p:cNvPr>
          <p:cNvSpPr txBox="1">
            <a:spLocks noGrp="1"/>
          </p:cNvSpPr>
          <p:nvPr>
            <p:ph type="dt" sz="half" idx="7"/>
          </p:nvPr>
        </p:nvSpPr>
        <p:spPr/>
        <p:txBody>
          <a:bodyPr/>
          <a:lstStyle>
            <a:lvl1pPr>
              <a:defRPr/>
            </a:lvl1pPr>
          </a:lstStyle>
          <a:p>
            <a:pPr lvl="0"/>
            <a:fld id="{A4325282-355A-EA44-85AD-5E39860B6DC5}" type="datetime1">
              <a:rPr lang="it-IT"/>
              <a:pPr lvl="0"/>
              <a:t>18/03/2024</a:t>
            </a:fld>
            <a:endParaRPr lang="it-IT"/>
          </a:p>
        </p:txBody>
      </p:sp>
      <p:sp>
        <p:nvSpPr>
          <p:cNvPr id="8" name="Segnaposto piè di pagina 7">
            <a:extLst>
              <a:ext uri="{FF2B5EF4-FFF2-40B4-BE49-F238E27FC236}">
                <a16:creationId xmlns:a16="http://schemas.microsoft.com/office/drawing/2014/main" xmlns="" id="{14D8347B-DD3A-65D4-B004-7B495D2C9F86}"/>
              </a:ext>
            </a:extLst>
          </p:cNvPr>
          <p:cNvSpPr txBox="1">
            <a:spLocks noGrp="1"/>
          </p:cNvSpPr>
          <p:nvPr>
            <p:ph type="ftr" sz="quarter" idx="9"/>
          </p:nvPr>
        </p:nvSpPr>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xmlns="" id="{60CF8B5C-563F-2A90-B5C6-2F897C62EE63}"/>
              </a:ext>
            </a:extLst>
          </p:cNvPr>
          <p:cNvSpPr txBox="1">
            <a:spLocks noGrp="1"/>
          </p:cNvSpPr>
          <p:nvPr>
            <p:ph type="sldNum" sz="quarter" idx="8"/>
          </p:nvPr>
        </p:nvSpPr>
        <p:spPr/>
        <p:txBody>
          <a:bodyPr/>
          <a:lstStyle>
            <a:lvl1pPr>
              <a:defRPr/>
            </a:lvl1pPr>
          </a:lstStyle>
          <a:p>
            <a:pPr lvl="0"/>
            <a:fld id="{5153ADB5-DE70-C247-AA57-33FC337DA690}" type="slidenum">
              <a:rPr/>
              <a:pPr lvl="0"/>
              <a:t>‹N›</a:t>
            </a:fld>
            <a:endParaRPr lang="it-IT"/>
          </a:p>
        </p:txBody>
      </p:sp>
    </p:spTree>
    <p:extLst>
      <p:ext uri="{BB962C8B-B14F-4D97-AF65-F5344CB8AC3E}">
        <p14:creationId xmlns:p14="http://schemas.microsoft.com/office/powerpoint/2010/main" xmlns="" val="356506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9FE440-AB5A-EB69-E1E7-D9DAABFF6B50}"/>
              </a:ext>
            </a:extLst>
          </p:cNvPr>
          <p:cNvSpPr txBox="1">
            <a:spLocks noGrp="1"/>
          </p:cNvSpPr>
          <p:nvPr>
            <p:ph type="title"/>
          </p:nvPr>
        </p:nvSpPr>
        <p:spPr/>
        <p:txBody>
          <a:bodyPr anchorCtr="0"/>
          <a:lstStyle>
            <a:lvl1pPr algn="l" hangingPunct="1">
              <a:defRPr sz="1800">
                <a:latin typeface="Calibri" pitchFamily="18"/>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xmlns="" id="{44D29521-3246-A419-EDDC-A840518AF399}"/>
              </a:ext>
            </a:extLst>
          </p:cNvPr>
          <p:cNvSpPr txBox="1">
            <a:spLocks noGrp="1"/>
          </p:cNvSpPr>
          <p:nvPr>
            <p:ph type="dt" sz="half" idx="7"/>
          </p:nvPr>
        </p:nvSpPr>
        <p:spPr/>
        <p:txBody>
          <a:bodyPr/>
          <a:lstStyle>
            <a:lvl1pPr>
              <a:defRPr/>
            </a:lvl1pPr>
          </a:lstStyle>
          <a:p>
            <a:pPr lvl="0"/>
            <a:fld id="{925E6DF7-E2CC-CB49-A3CB-53E6EDB36F1C}" type="datetime1">
              <a:rPr lang="it-IT"/>
              <a:pPr lvl="0"/>
              <a:t>18/03/2024</a:t>
            </a:fld>
            <a:endParaRPr lang="it-IT"/>
          </a:p>
        </p:txBody>
      </p:sp>
      <p:sp>
        <p:nvSpPr>
          <p:cNvPr id="4" name="Segnaposto piè di pagina 3">
            <a:extLst>
              <a:ext uri="{FF2B5EF4-FFF2-40B4-BE49-F238E27FC236}">
                <a16:creationId xmlns:a16="http://schemas.microsoft.com/office/drawing/2014/main" xmlns="" id="{FB3D424B-7AB2-3EA6-C936-2A3864B8C47C}"/>
              </a:ext>
            </a:extLst>
          </p:cNvPr>
          <p:cNvSpPr txBox="1">
            <a:spLocks noGrp="1"/>
          </p:cNvSpPr>
          <p:nvPr>
            <p:ph type="ftr" sz="quarter" idx="9"/>
          </p:nvPr>
        </p:nvSpPr>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xmlns="" id="{EA3F4348-BB4C-8CE7-4B22-2A2944986841}"/>
              </a:ext>
            </a:extLst>
          </p:cNvPr>
          <p:cNvSpPr txBox="1">
            <a:spLocks noGrp="1"/>
          </p:cNvSpPr>
          <p:nvPr>
            <p:ph type="sldNum" sz="quarter" idx="8"/>
          </p:nvPr>
        </p:nvSpPr>
        <p:spPr/>
        <p:txBody>
          <a:bodyPr/>
          <a:lstStyle>
            <a:lvl1pPr>
              <a:defRPr/>
            </a:lvl1pPr>
          </a:lstStyle>
          <a:p>
            <a:pPr lvl="0"/>
            <a:fld id="{76C5F500-4F83-EE4D-ABAC-21002D4CFEB9}" type="slidenum">
              <a:rPr/>
              <a:pPr lvl="0"/>
              <a:t>‹N›</a:t>
            </a:fld>
            <a:endParaRPr lang="it-IT"/>
          </a:p>
        </p:txBody>
      </p:sp>
    </p:spTree>
    <p:extLst>
      <p:ext uri="{BB962C8B-B14F-4D97-AF65-F5344CB8AC3E}">
        <p14:creationId xmlns:p14="http://schemas.microsoft.com/office/powerpoint/2010/main" xmlns="" val="10453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CE1317F-D3E8-A19B-34C5-AEEB61074006}"/>
              </a:ext>
            </a:extLst>
          </p:cNvPr>
          <p:cNvSpPr txBox="1">
            <a:spLocks noGrp="1"/>
          </p:cNvSpPr>
          <p:nvPr>
            <p:ph type="dt" sz="half" idx="7"/>
          </p:nvPr>
        </p:nvSpPr>
        <p:spPr/>
        <p:txBody>
          <a:bodyPr/>
          <a:lstStyle>
            <a:lvl1pPr>
              <a:defRPr/>
            </a:lvl1pPr>
          </a:lstStyle>
          <a:p>
            <a:pPr lvl="0"/>
            <a:fld id="{3D2DC53C-ABB6-EC4E-A976-C73F76C296B0}" type="datetime1">
              <a:rPr lang="it-IT"/>
              <a:pPr lvl="0"/>
              <a:t>18/03/2024</a:t>
            </a:fld>
            <a:endParaRPr lang="it-IT"/>
          </a:p>
        </p:txBody>
      </p:sp>
      <p:sp>
        <p:nvSpPr>
          <p:cNvPr id="3" name="Segnaposto piè di pagina 2">
            <a:extLst>
              <a:ext uri="{FF2B5EF4-FFF2-40B4-BE49-F238E27FC236}">
                <a16:creationId xmlns:a16="http://schemas.microsoft.com/office/drawing/2014/main" xmlns="" id="{BFE00C52-D8C1-C1C1-5561-EFADB4B3DB23}"/>
              </a:ext>
            </a:extLst>
          </p:cNvPr>
          <p:cNvSpPr txBox="1">
            <a:spLocks noGrp="1"/>
          </p:cNvSpPr>
          <p:nvPr>
            <p:ph type="ftr" sz="quarter" idx="9"/>
          </p:nvPr>
        </p:nvSpPr>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xmlns="" id="{5CFFB0D2-4BF3-4445-EA55-1CFC798356CF}"/>
              </a:ext>
            </a:extLst>
          </p:cNvPr>
          <p:cNvSpPr txBox="1">
            <a:spLocks noGrp="1"/>
          </p:cNvSpPr>
          <p:nvPr>
            <p:ph type="sldNum" sz="quarter" idx="8"/>
          </p:nvPr>
        </p:nvSpPr>
        <p:spPr/>
        <p:txBody>
          <a:bodyPr/>
          <a:lstStyle>
            <a:lvl1pPr>
              <a:defRPr/>
            </a:lvl1pPr>
          </a:lstStyle>
          <a:p>
            <a:pPr lvl="0"/>
            <a:fld id="{38D7B4E1-5C0A-834A-A094-6DF23037BA20}" type="slidenum">
              <a:rPr/>
              <a:pPr lvl="0"/>
              <a:t>‹N›</a:t>
            </a:fld>
            <a:endParaRPr lang="it-IT"/>
          </a:p>
        </p:txBody>
      </p:sp>
      <p:sp>
        <p:nvSpPr>
          <p:cNvPr id="5" name="Titolo 4">
            <a:extLst>
              <a:ext uri="{FF2B5EF4-FFF2-40B4-BE49-F238E27FC236}">
                <a16:creationId xmlns:a16="http://schemas.microsoft.com/office/drawing/2014/main" xmlns="" id="{9484AB55-3A45-D2E8-323C-7248BEE2F1FB}"/>
              </a:ext>
            </a:extLst>
          </p:cNvPr>
          <p:cNvSpPr txBox="1">
            <a:spLocks noGrp="1"/>
          </p:cNvSpPr>
          <p:nvPr>
            <p:ph type="title" idx="4294967295"/>
          </p:nvPr>
        </p:nvSpPr>
        <p:spPr/>
        <p:txBody>
          <a:bodyPr/>
          <a:lstStyle>
            <a:lvl1pPr>
              <a:defRPr/>
            </a:lvl1pPr>
          </a:lstStyle>
          <a:p>
            <a:pPr lvl="0"/>
            <a:endParaRPr lang="it-IT"/>
          </a:p>
        </p:txBody>
      </p:sp>
      <p:sp>
        <p:nvSpPr>
          <p:cNvPr id="6" name="Segnaposto testo 5">
            <a:extLst>
              <a:ext uri="{FF2B5EF4-FFF2-40B4-BE49-F238E27FC236}">
                <a16:creationId xmlns:a16="http://schemas.microsoft.com/office/drawing/2014/main" xmlns="" id="{43F20B00-80FE-14B9-8E5C-7EDEF98721BA}"/>
              </a:ext>
            </a:extLst>
          </p:cNvPr>
          <p:cNvSpPr txBox="1">
            <a:spLocks noGrp="1"/>
          </p:cNvSpPr>
          <p:nvPr>
            <p:ph type="body" idx="4294967295"/>
          </p:nvPr>
        </p:nvSpPr>
        <p:spPr>
          <a:xfrm>
            <a:off x="914400" y="2406956"/>
            <a:ext cx="16458843" cy="5966277"/>
          </a:xfrm>
        </p:spPr>
        <p:txBody>
          <a:bodyPr/>
          <a:lstStyle>
            <a:lvl1pPr hangingPunct="0">
              <a:defRPr>
                <a:latin typeface="Arial" pitchFamily="18"/>
              </a:defRPr>
            </a:lvl1pPr>
          </a:lstStyle>
          <a:p>
            <a:pPr lvl="0"/>
            <a:endParaRPr lang="it-IT"/>
          </a:p>
        </p:txBody>
      </p:sp>
    </p:spTree>
    <p:extLst>
      <p:ext uri="{BB962C8B-B14F-4D97-AF65-F5344CB8AC3E}">
        <p14:creationId xmlns:p14="http://schemas.microsoft.com/office/powerpoint/2010/main" xmlns="" val="29125822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5CEFF0-8D70-3AE0-6F2A-EF34118DAC7E}"/>
              </a:ext>
            </a:extLst>
          </p:cNvPr>
          <p:cNvSpPr txBox="1">
            <a:spLocks noGrp="1"/>
          </p:cNvSpPr>
          <p:nvPr>
            <p:ph type="title"/>
          </p:nvPr>
        </p:nvSpPr>
        <p:spPr>
          <a:xfrm>
            <a:off x="1260363" y="685800"/>
            <a:ext cx="5897523" cy="2400482"/>
          </a:xfrm>
        </p:spPr>
        <p:txBody>
          <a:bodyPr anchor="b" anchorCtr="0"/>
          <a:lstStyle>
            <a:lvl1pPr algn="l" hangingPunct="1">
              <a:defRPr sz="3200">
                <a:latin typeface="Calibri" pitchFamily="18"/>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EAC39B5B-C8CE-0C62-2486-A98AD1181B82}"/>
              </a:ext>
            </a:extLst>
          </p:cNvPr>
          <p:cNvSpPr txBox="1">
            <a:spLocks noGrp="1"/>
          </p:cNvSpPr>
          <p:nvPr>
            <p:ph type="title" idx="4294967295"/>
          </p:nvPr>
        </p:nvSpPr>
        <p:spPr>
          <a:xfrm>
            <a:off x="7775636" y="1481035"/>
            <a:ext cx="9258482" cy="7310518"/>
          </a:xfrm>
        </p:spPr>
        <p:txBody>
          <a:bodyPr anchor="t" anchorCtr="0"/>
          <a:lstStyle>
            <a:lvl1pPr algn="l" hangingPunct="1">
              <a:spcAft>
                <a:spcPts val="1415"/>
              </a:spcAft>
              <a:defRPr sz="3200">
                <a:latin typeface="Calibri" pitchFamily="18"/>
              </a:defRPr>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testo 3">
            <a:extLst>
              <a:ext uri="{FF2B5EF4-FFF2-40B4-BE49-F238E27FC236}">
                <a16:creationId xmlns:a16="http://schemas.microsoft.com/office/drawing/2014/main" xmlns="" id="{A9CF4596-11C2-B05D-16F5-5A809FB501AD}"/>
              </a:ext>
            </a:extLst>
          </p:cNvPr>
          <p:cNvSpPr txBox="1">
            <a:spLocks noGrp="1"/>
          </p:cNvSpPr>
          <p:nvPr>
            <p:ph type="body" idx="2"/>
          </p:nvPr>
        </p:nvSpPr>
        <p:spPr>
          <a:xfrm>
            <a:off x="1260363" y="3085917"/>
            <a:ext cx="5897523" cy="5718236"/>
          </a:xfrm>
        </p:spPr>
        <p:txBody>
          <a:bodyPr/>
          <a:lstStyle>
            <a:lvl1pPr>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C439B30C-A707-8DB2-3647-E5417BD6B672}"/>
              </a:ext>
            </a:extLst>
          </p:cNvPr>
          <p:cNvSpPr txBox="1">
            <a:spLocks noGrp="1"/>
          </p:cNvSpPr>
          <p:nvPr>
            <p:ph type="dt" sz="half" idx="7"/>
          </p:nvPr>
        </p:nvSpPr>
        <p:spPr/>
        <p:txBody>
          <a:bodyPr/>
          <a:lstStyle>
            <a:lvl1pPr>
              <a:defRPr/>
            </a:lvl1pPr>
          </a:lstStyle>
          <a:p>
            <a:pPr lvl="0"/>
            <a:fld id="{162A15FE-A78B-8C44-8C08-88FAA35FAFF9}" type="datetime1">
              <a:rPr lang="it-IT"/>
              <a:pPr lvl="0"/>
              <a:t>18/03/2024</a:t>
            </a:fld>
            <a:endParaRPr lang="it-IT"/>
          </a:p>
        </p:txBody>
      </p:sp>
      <p:sp>
        <p:nvSpPr>
          <p:cNvPr id="6" name="Segnaposto piè di pagina 5">
            <a:extLst>
              <a:ext uri="{FF2B5EF4-FFF2-40B4-BE49-F238E27FC236}">
                <a16:creationId xmlns:a16="http://schemas.microsoft.com/office/drawing/2014/main" xmlns="" id="{BA6EF565-2A08-14D4-3E36-88EB21603C4B}"/>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BD12C922-9596-F11B-C5D6-2705CC8E45A1}"/>
              </a:ext>
            </a:extLst>
          </p:cNvPr>
          <p:cNvSpPr txBox="1">
            <a:spLocks noGrp="1"/>
          </p:cNvSpPr>
          <p:nvPr>
            <p:ph type="sldNum" sz="quarter" idx="8"/>
          </p:nvPr>
        </p:nvSpPr>
        <p:spPr/>
        <p:txBody>
          <a:bodyPr/>
          <a:lstStyle>
            <a:lvl1pPr>
              <a:defRPr/>
            </a:lvl1pPr>
          </a:lstStyle>
          <a:p>
            <a:pPr lvl="0"/>
            <a:fld id="{91B8CA62-4134-E94F-BC54-100E7E537808}" type="slidenum">
              <a:rPr/>
              <a:pPr lvl="0"/>
              <a:t>‹N›</a:t>
            </a:fld>
            <a:endParaRPr lang="it-IT"/>
          </a:p>
        </p:txBody>
      </p:sp>
    </p:spTree>
    <p:extLst>
      <p:ext uri="{BB962C8B-B14F-4D97-AF65-F5344CB8AC3E}">
        <p14:creationId xmlns:p14="http://schemas.microsoft.com/office/powerpoint/2010/main" xmlns="" val="123393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7F65DC-1F2A-9EF3-DA48-0E10A5F7F122}"/>
              </a:ext>
            </a:extLst>
          </p:cNvPr>
          <p:cNvSpPr txBox="1">
            <a:spLocks noGrp="1"/>
          </p:cNvSpPr>
          <p:nvPr>
            <p:ph type="title"/>
          </p:nvPr>
        </p:nvSpPr>
        <p:spPr>
          <a:xfrm>
            <a:off x="1260363" y="685800"/>
            <a:ext cx="5897523" cy="2400482"/>
          </a:xfrm>
        </p:spPr>
        <p:txBody>
          <a:bodyPr anchor="b" anchorCtr="0"/>
          <a:lstStyle>
            <a:lvl1pPr algn="l" hangingPunct="1">
              <a:defRPr sz="3200">
                <a:latin typeface="Calibri" pitchFamily="18"/>
              </a:defRPr>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xmlns="" id="{6849E11E-A98D-0CFE-B4C5-6D7FB80CD9A8}"/>
              </a:ext>
            </a:extLst>
          </p:cNvPr>
          <p:cNvSpPr txBox="1">
            <a:spLocks noGrp="1"/>
          </p:cNvSpPr>
          <p:nvPr>
            <p:ph type="title" idx="4294967295"/>
          </p:nvPr>
        </p:nvSpPr>
        <p:spPr>
          <a:xfrm>
            <a:off x="7775636" y="1481035"/>
            <a:ext cx="9258482" cy="7310518"/>
          </a:xfrm>
        </p:spPr>
        <p:txBody>
          <a:bodyPr anchor="t"/>
          <a:lstStyle>
            <a:lvl1pPr>
              <a:defRPr/>
            </a:lvl1pPr>
          </a:lstStyle>
          <a:p>
            <a:pPr lvl="0"/>
            <a:endParaRPr lang="it-IT"/>
          </a:p>
        </p:txBody>
      </p:sp>
      <p:sp>
        <p:nvSpPr>
          <p:cNvPr id="4" name="Segnaposto testo 3">
            <a:extLst>
              <a:ext uri="{FF2B5EF4-FFF2-40B4-BE49-F238E27FC236}">
                <a16:creationId xmlns:a16="http://schemas.microsoft.com/office/drawing/2014/main" xmlns="" id="{30C2AA72-0EB6-F8E0-2962-C21B507FB26F}"/>
              </a:ext>
            </a:extLst>
          </p:cNvPr>
          <p:cNvSpPr txBox="1">
            <a:spLocks noGrp="1"/>
          </p:cNvSpPr>
          <p:nvPr>
            <p:ph type="body" idx="2"/>
          </p:nvPr>
        </p:nvSpPr>
        <p:spPr>
          <a:xfrm>
            <a:off x="1260363" y="3085917"/>
            <a:ext cx="5897523" cy="5718236"/>
          </a:xfrm>
        </p:spPr>
        <p:txBody>
          <a:bodyPr/>
          <a:lstStyle>
            <a:lvl1pPr>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6D529E1-576C-1318-406A-9C749A40D2F4}"/>
              </a:ext>
            </a:extLst>
          </p:cNvPr>
          <p:cNvSpPr txBox="1">
            <a:spLocks noGrp="1"/>
          </p:cNvSpPr>
          <p:nvPr>
            <p:ph type="dt" sz="half" idx="7"/>
          </p:nvPr>
        </p:nvSpPr>
        <p:spPr/>
        <p:txBody>
          <a:bodyPr/>
          <a:lstStyle>
            <a:lvl1pPr>
              <a:defRPr/>
            </a:lvl1pPr>
          </a:lstStyle>
          <a:p>
            <a:pPr lvl="0"/>
            <a:fld id="{EA06A790-4EE0-1A45-8ADD-B0163B8B45C4}" type="datetime1">
              <a:rPr lang="it-IT"/>
              <a:pPr lvl="0"/>
              <a:t>18/03/2024</a:t>
            </a:fld>
            <a:endParaRPr lang="it-IT"/>
          </a:p>
        </p:txBody>
      </p:sp>
      <p:sp>
        <p:nvSpPr>
          <p:cNvPr id="6" name="Segnaposto piè di pagina 5">
            <a:extLst>
              <a:ext uri="{FF2B5EF4-FFF2-40B4-BE49-F238E27FC236}">
                <a16:creationId xmlns:a16="http://schemas.microsoft.com/office/drawing/2014/main" xmlns="" id="{73507C49-6098-8F71-B220-5CD19B357CB7}"/>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D8325887-D3D3-7507-0A24-0277BBBC6199}"/>
              </a:ext>
            </a:extLst>
          </p:cNvPr>
          <p:cNvSpPr txBox="1">
            <a:spLocks noGrp="1"/>
          </p:cNvSpPr>
          <p:nvPr>
            <p:ph type="sldNum" sz="quarter" idx="8"/>
          </p:nvPr>
        </p:nvSpPr>
        <p:spPr/>
        <p:txBody>
          <a:bodyPr/>
          <a:lstStyle>
            <a:lvl1pPr>
              <a:defRPr/>
            </a:lvl1pPr>
          </a:lstStyle>
          <a:p>
            <a:pPr lvl="0"/>
            <a:fld id="{30557743-6782-DC4F-B1DE-24E0FDB7FC27}" type="slidenum">
              <a:rPr/>
              <a:pPr lvl="0"/>
              <a:t>‹N›</a:t>
            </a:fld>
            <a:endParaRPr lang="it-IT"/>
          </a:p>
        </p:txBody>
      </p:sp>
    </p:spTree>
    <p:extLst>
      <p:ext uri="{BB962C8B-B14F-4D97-AF65-F5344CB8AC3E}">
        <p14:creationId xmlns:p14="http://schemas.microsoft.com/office/powerpoint/2010/main" xmlns="" val="147888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F61B5B-0058-F4FF-1C1D-B40479284C8E}"/>
              </a:ext>
            </a:extLst>
          </p:cNvPr>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Arial Unicode MS" pitchFamily="2"/>
                <a:cs typeface="Tahoma" pitchFamily="2"/>
              </a:defRPr>
            </a:lvl1pPr>
          </a:lstStyle>
          <a:p>
            <a:pPr lvl="0"/>
            <a:fld id="{23F0EE02-53F6-214A-A466-36C102E3511F}" type="datetime1">
              <a:rPr lang="it-IT"/>
              <a:pPr lvl="0"/>
              <a:t>18/03/2024</a:t>
            </a:fld>
            <a:endParaRPr lang="it-IT"/>
          </a:p>
        </p:txBody>
      </p:sp>
      <p:sp>
        <p:nvSpPr>
          <p:cNvPr id="3" name="Footer Placeholder 2">
            <a:extLst>
              <a:ext uri="{FF2B5EF4-FFF2-40B4-BE49-F238E27FC236}">
                <a16:creationId xmlns:a16="http://schemas.microsoft.com/office/drawing/2014/main" xmlns="" id="{32A52DD6-A27B-85C7-5EA8-0B85B8A7094E}"/>
              </a:ext>
            </a:extLst>
          </p:cNvPr>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it-IT"/>
          </a:p>
        </p:txBody>
      </p:sp>
      <p:sp>
        <p:nvSpPr>
          <p:cNvPr id="4" name="Slide Number Placeholder 3">
            <a:extLst>
              <a:ext uri="{FF2B5EF4-FFF2-40B4-BE49-F238E27FC236}">
                <a16:creationId xmlns:a16="http://schemas.microsoft.com/office/drawing/2014/main" xmlns="" id="{F99EB65A-C59B-90C4-852F-A60279F3928D}"/>
              </a:ext>
            </a:extLst>
          </p:cNvPr>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Arial Unicode MS" pitchFamily="2"/>
                <a:cs typeface="Tahoma" pitchFamily="2"/>
              </a:defRPr>
            </a:lvl1pPr>
          </a:lstStyle>
          <a:p>
            <a:pPr lvl="0"/>
            <a:fld id="{6D38B9FA-860E-994D-B860-33E3C8E3C7DE}" type="slidenum">
              <a:rPr/>
              <a:pPr lvl="0"/>
              <a:t>‹N›</a:t>
            </a:fld>
            <a:endParaRPr lang="it-IT"/>
          </a:p>
        </p:txBody>
      </p:sp>
      <p:sp>
        <p:nvSpPr>
          <p:cNvPr id="5" name="Segnaposto titolo 4">
            <a:extLst>
              <a:ext uri="{FF2B5EF4-FFF2-40B4-BE49-F238E27FC236}">
                <a16:creationId xmlns:a16="http://schemas.microsoft.com/office/drawing/2014/main" xmlns="" id="{746AAC2F-01F6-1D55-0248-B47B037856D0}"/>
              </a:ext>
            </a:extLst>
          </p:cNvPr>
          <p:cNvSpPr txBox="1">
            <a:spLocks noGrp="1"/>
          </p:cNvSpPr>
          <p:nvPr>
            <p:ph type="title"/>
          </p:nvPr>
        </p:nvSpPr>
        <p:spPr>
          <a:xfrm>
            <a:off x="914400" y="410401"/>
            <a:ext cx="16458843" cy="1717563"/>
          </a:xfrm>
          <a:prstGeom prst="rect">
            <a:avLst/>
          </a:prstGeom>
          <a:noFill/>
          <a:ln>
            <a:noFill/>
          </a:ln>
        </p:spPr>
        <p:txBody>
          <a:bodyPr vert="horz" wrap="square" lIns="0" tIns="0" rIns="0" bIns="0" anchor="ctr" anchorCtr="1" compatLnSpc="1">
            <a:noAutofit/>
          </a:bodyPr>
          <a:lstStyle/>
          <a:p>
            <a:pPr lvl="0"/>
            <a:endParaRPr lang="it-IT"/>
          </a:p>
        </p:txBody>
      </p:sp>
      <p:sp>
        <p:nvSpPr>
          <p:cNvPr id="6" name="Segnaposto testo 5">
            <a:extLst>
              <a:ext uri="{FF2B5EF4-FFF2-40B4-BE49-F238E27FC236}">
                <a16:creationId xmlns:a16="http://schemas.microsoft.com/office/drawing/2014/main" xmlns="" id="{D21D9EB0-F061-6ABC-CAFB-F120ABBA442E}"/>
              </a:ext>
            </a:extLst>
          </p:cNvPr>
          <p:cNvSpPr txBox="1">
            <a:spLocks noGrp="1"/>
          </p:cNvSpPr>
          <p:nvPr>
            <p:ph type="body" idx="1"/>
          </p:nvPr>
        </p:nvSpPr>
        <p:spPr>
          <a:xfrm>
            <a:off x="914400" y="2406956"/>
            <a:ext cx="16458843" cy="6788880"/>
          </a:xfrm>
          <a:prstGeom prst="rect">
            <a:avLst/>
          </a:prstGeom>
          <a:noFill/>
          <a:ln>
            <a:noFill/>
          </a:ln>
        </p:spPr>
        <p:txBody>
          <a:bodyPr vert="horz" wrap="square" lIns="0" tIns="0" rIns="0" bIns="0" anchor="t" anchorCtr="0" compatLnSpc="1">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defRPr lang="it-IT" sz="4400" b="0" i="0" u="none" strike="noStrike" kern="1200" cap="none" spc="0" baseline="0">
          <a:solidFill>
            <a:srgbClr val="000000"/>
          </a:solidFill>
          <a:uFillTx/>
          <a:latin typeface="Arial" pitchFamily="18"/>
          <a:ea typeface="Microsoft YaHei" pitchFamily="2"/>
          <a:cs typeface="Lucida Sans" pitchFamily="2"/>
        </a:defRPr>
      </a:lvl1pPr>
    </p:titleStyle>
    <p:bodyStyle>
      <a:lvl1pPr marL="0" marR="0" lvl="0" indent="0" algn="l" defTabSz="914400" rtl="0" fontAlgn="auto" hangingPunct="1">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Calibri" pitchFamily="18"/>
          <a:ea typeface="Microsoft YaHei" pitchFamily="2"/>
          <a:cs typeface="Lucida Sans" pitchFamily="2"/>
        </a:defRPr>
      </a:lvl1pPr>
      <a:lvl2pPr marL="685800" marR="0" lvl="1" indent="-228600" algn="l" defTabSz="914400" rtl="0" fontAlgn="auto" hangingPunct="1">
        <a:lnSpc>
          <a:spcPct val="90000"/>
        </a:lnSpc>
        <a:spcBef>
          <a:spcPts val="500"/>
        </a:spcBef>
        <a:spcAft>
          <a:spcPts val="0"/>
        </a:spcAft>
        <a:buSzPct val="75000"/>
        <a:buFont typeface="StarSymbol"/>
        <a:buChar char="–"/>
        <a:tabLst/>
        <a:defRPr lang="it-IT" sz="2400" b="0" i="0" u="none" strike="noStrike" kern="1200" cap="none" spc="0" baseline="0">
          <a:solidFill>
            <a:srgbClr val="000000"/>
          </a:solidFill>
          <a:uFillTx/>
          <a:latin typeface="Calibri" pitchFamily="18"/>
          <a:ea typeface="Microsoft YaHei" pitchFamily="2"/>
          <a:cs typeface="Lucida Sans" pitchFamily="2"/>
        </a:defRPr>
      </a:lvl2pPr>
      <a:lvl3pPr marL="1143000" marR="0" lvl="2" indent="-228600" algn="l" defTabSz="914400" rtl="0" fontAlgn="auto" hangingPunct="1">
        <a:lnSpc>
          <a:spcPct val="90000"/>
        </a:lnSpc>
        <a:spcBef>
          <a:spcPts val="500"/>
        </a:spcBef>
        <a:spcAft>
          <a:spcPts val="0"/>
        </a:spcAft>
        <a:buSzPct val="45000"/>
        <a:buFont typeface="StarSymbol"/>
        <a:buChar char="●"/>
        <a:tabLst/>
        <a:defRPr lang="it-IT" sz="2000" b="0" i="0" u="none" strike="noStrike" kern="1200" cap="none" spc="0" baseline="0">
          <a:solidFill>
            <a:srgbClr val="000000"/>
          </a:solidFill>
          <a:uFillTx/>
          <a:latin typeface="Calibri" pitchFamily="18"/>
          <a:ea typeface="Microsoft YaHei" pitchFamily="2"/>
          <a:cs typeface="Lucida Sans" pitchFamily="2"/>
        </a:defRPr>
      </a:lvl3pPr>
      <a:lvl4pPr marL="1600200" marR="0" lvl="3" indent="-228600" algn="l" defTabSz="914400" rtl="0" fontAlgn="auto" hangingPunct="1">
        <a:lnSpc>
          <a:spcPct val="90000"/>
        </a:lnSpc>
        <a:spcBef>
          <a:spcPts val="500"/>
        </a:spcBef>
        <a:spcAft>
          <a:spcPts val="0"/>
        </a:spcAft>
        <a:buSzPct val="75000"/>
        <a:buFont typeface="StarSymbol"/>
        <a:buChar char="–"/>
        <a:tabLst/>
        <a:defRPr lang="it-IT" sz="1800" b="0" i="0" u="none" strike="noStrike" kern="1200" cap="none" spc="0" baseline="0">
          <a:solidFill>
            <a:srgbClr val="000000"/>
          </a:solidFill>
          <a:uFillTx/>
          <a:latin typeface="Calibri" pitchFamily="18"/>
          <a:ea typeface="Microsoft YaHei" pitchFamily="2"/>
          <a:cs typeface="Lucida Sans" pitchFamily="2"/>
        </a:defRPr>
      </a:lvl4pPr>
      <a:lvl5pPr marL="2057400" marR="0" lvl="4" indent="-228600" algn="l" defTabSz="914400" rtl="0" fontAlgn="auto" hangingPunct="1">
        <a:lnSpc>
          <a:spcPct val="90000"/>
        </a:lnSpc>
        <a:spcBef>
          <a:spcPts val="500"/>
        </a:spcBef>
        <a:spcAft>
          <a:spcPts val="0"/>
        </a:spcAft>
        <a:buSzPct val="45000"/>
        <a:buFont typeface="StarSymbol"/>
        <a:buChar char="●"/>
        <a:tabLst/>
        <a:defRPr lang="it-IT" sz="1800" b="0" i="0" u="none" strike="noStrike" kern="1200" cap="none" spc="0" baseline="0">
          <a:solidFill>
            <a:srgbClr val="000000"/>
          </a:solidFill>
          <a:uFillTx/>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ausl.bologna.it/pro/corso-di-formazione-specifica-in-medicina-general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uract.woncaeurope.org/sites/euractdev/files/documents/publications/official-documents/euract-educationalagenda.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A3CE8887-61C6-4E7E-B093-C121538DFA74}"/>
              </a:ext>
            </a:extLst>
          </p:cNvPr>
          <p:cNvSpPr/>
          <p:nvPr/>
        </p:nvSpPr>
        <p:spPr>
          <a:xfrm>
            <a:off x="9982084" y="4610157"/>
            <a:ext cx="8305559" cy="5676476"/>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xmlns="" id="{655AD037-16BF-0DB7-4EFE-9947E17C948A}"/>
              </a:ext>
            </a:extLst>
          </p:cNvPr>
          <p:cNvSpPr/>
          <p:nvPr/>
        </p:nvSpPr>
        <p:spPr>
          <a:xfrm>
            <a:off x="1491477" y="1943996"/>
            <a:ext cx="15304321" cy="46411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1000" b="0" i="0" u="none" strike="noStrike" kern="1200" cap="none" spc="0" baseline="0">
                <a:solidFill>
                  <a:srgbClr val="000000"/>
                </a:solidFill>
                <a:uFillTx/>
                <a:latin typeface="DM Sans" pitchFamily="18"/>
                <a:ea typeface="Microsoft YaHei" pitchFamily="2"/>
                <a:cs typeface="Lucida Sans" pitchFamily="2"/>
              </a:rPr>
              <a:t>Corso di formazione specifica in medicina generale</a:t>
            </a:r>
          </a:p>
        </p:txBody>
      </p:sp>
      <p:pic>
        <p:nvPicPr>
          <p:cNvPr id="4" name="Picture 5">
            <a:extLst>
              <a:ext uri="{FF2B5EF4-FFF2-40B4-BE49-F238E27FC236}">
                <a16:creationId xmlns:a16="http://schemas.microsoft.com/office/drawing/2014/main" xmlns="" id="{4C2F0B21-232E-695F-2CDB-718798FCC0EF}"/>
              </a:ext>
            </a:extLst>
          </p:cNvPr>
          <p:cNvPicPr>
            <a:picLocks noChangeAspect="1"/>
          </p:cNvPicPr>
          <p:nvPr/>
        </p:nvPicPr>
        <p:blipFill>
          <a:blip r:embed="rId3">
            <a:lum/>
            <a:alphaModFix/>
          </a:blip>
          <a:srcRect/>
          <a:stretch>
            <a:fillRect/>
          </a:stretch>
        </p:blipFill>
        <p:spPr>
          <a:xfrm>
            <a:off x="375480" y="8896316"/>
            <a:ext cx="7316278" cy="926643"/>
          </a:xfrm>
          <a:prstGeom prst="rect">
            <a:avLst/>
          </a:prstGeom>
          <a:noFill/>
          <a:ln cap="flat">
            <a:noFill/>
          </a:ln>
        </p:spPr>
      </p:pic>
      <p:sp>
        <p:nvSpPr>
          <p:cNvPr id="5" name="Freeform 7">
            <a:extLst>
              <a:ext uri="{FF2B5EF4-FFF2-40B4-BE49-F238E27FC236}">
                <a16:creationId xmlns:a16="http://schemas.microsoft.com/office/drawing/2014/main" xmlns="" id="{4FD34BA0-207D-981A-7442-DAD9B36F10D7}"/>
              </a:ext>
            </a:extLst>
          </p:cNvPr>
          <p:cNvSpPr/>
          <p:nvPr/>
        </p:nvSpPr>
        <p:spPr>
          <a:xfrm>
            <a:off x="0" y="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TextBox 9">
            <a:extLst>
              <a:ext uri="{FF2B5EF4-FFF2-40B4-BE49-F238E27FC236}">
                <a16:creationId xmlns:a16="http://schemas.microsoft.com/office/drawing/2014/main" xmlns="" id="{7726612A-ABDA-2BA4-62E4-775168E1A56F}"/>
              </a:ext>
            </a:extLst>
          </p:cNvPr>
          <p:cNvSpPr/>
          <p:nvPr/>
        </p:nvSpPr>
        <p:spPr>
          <a:xfrm>
            <a:off x="12496684" y="8534515"/>
            <a:ext cx="5181118" cy="16029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Presentazione della Sede didattica di Bologna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a:solidFill>
                  <a:srgbClr val="000000"/>
                </a:solidFill>
                <a:latin typeface="DM Sans" pitchFamily="18"/>
                <a:ea typeface="Microsoft YaHei" pitchFamily="2"/>
                <a:cs typeface="Lucida Sans" pitchFamily="2"/>
              </a:rPr>
              <a:t>13 marzo 2024</a:t>
            </a:r>
            <a:endParaRPr lang="it-IT" sz="3200" b="0" i="0" u="none" strike="noStrike" kern="1200" cap="none" spc="0" baseline="0" dirty="0">
              <a:solidFill>
                <a:srgbClr val="000000"/>
              </a:solidFill>
              <a:uFillTx/>
              <a:latin typeface="DM Sans" pitchFamily="18"/>
              <a:ea typeface="Microsoft YaHei" pitchFamily="2"/>
              <a:cs typeface="Lucida Sans"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E3ED76FC-BF61-166E-90D0-C85730E17D11}"/>
              </a:ext>
            </a:extLst>
          </p:cNvPr>
          <p:cNvSpPr/>
          <p:nvPr/>
        </p:nvSpPr>
        <p:spPr>
          <a:xfrm>
            <a:off x="-72720" y="270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6" name="CasellaDiTesto 5">
            <a:extLst>
              <a:ext uri="{FF2B5EF4-FFF2-40B4-BE49-F238E27FC236}">
                <a16:creationId xmlns:a16="http://schemas.microsoft.com/office/drawing/2014/main" xmlns="" id="{C21DF657-66ED-A829-C36D-A6633BABF679}"/>
              </a:ext>
            </a:extLst>
          </p:cNvPr>
          <p:cNvSpPr txBox="1"/>
          <p:nvPr/>
        </p:nvSpPr>
        <p:spPr>
          <a:xfrm>
            <a:off x="193860" y="712436"/>
            <a:ext cx="17900280" cy="648000"/>
          </a:xfrm>
          <a:prstGeom prst="rect">
            <a:avLst/>
          </a:prstGeom>
          <a:noFill/>
          <a:ln cap="flat">
            <a:noFill/>
          </a:ln>
        </p:spPr>
        <p:txBody>
          <a:bodyPr vert="horz" wrap="square" lIns="90000" tIns="45000" rIns="90000" bIns="45000" anchor="t" anchorCtr="0" compatLnSpc="0">
            <a:noAutofit/>
          </a:bodyPr>
          <a:lstStyle/>
          <a:p>
            <a:pPr marL="0" marR="0" lvl="0" indent="0" algn="ctr" rtl="0" hangingPunct="0">
              <a:lnSpc>
                <a:spcPct val="100000"/>
              </a:lnSpc>
              <a:spcBef>
                <a:spcPts val="0"/>
              </a:spcBef>
              <a:spcAft>
                <a:spcPts val="0"/>
              </a:spcAft>
              <a:buNone/>
              <a:tabLst/>
            </a:pPr>
            <a:r>
              <a:rPr lang="it-IT" sz="3200" b="1" i="0" u="none" strike="noStrike" kern="1200" cap="none" spc="0" baseline="0" dirty="0">
                <a:ln>
                  <a:noFill/>
                </a:ln>
                <a:solidFill>
                  <a:srgbClr val="000000"/>
                </a:solidFill>
                <a:latin typeface="Arial" pitchFamily="18"/>
                <a:ea typeface="Microsoft YaHei" pitchFamily="2"/>
                <a:cs typeface="Lucida Sans" pitchFamily="2"/>
              </a:rPr>
              <a:t>Informazioni sul corso triennale: sito dell’Azienda USL di Bologna</a:t>
            </a:r>
          </a:p>
        </p:txBody>
      </p:sp>
      <p:sp>
        <p:nvSpPr>
          <p:cNvPr id="7" name="CasellaDiTesto 6">
            <a:extLst>
              <a:ext uri="{FF2B5EF4-FFF2-40B4-BE49-F238E27FC236}">
                <a16:creationId xmlns:a16="http://schemas.microsoft.com/office/drawing/2014/main" xmlns="" id="{1027E21E-B7A6-4E54-A258-9002B3906ADD}"/>
              </a:ext>
            </a:extLst>
          </p:cNvPr>
          <p:cNvSpPr txBox="1"/>
          <p:nvPr/>
        </p:nvSpPr>
        <p:spPr>
          <a:xfrm>
            <a:off x="1734050" y="1927093"/>
            <a:ext cx="14334502" cy="584775"/>
          </a:xfrm>
          <a:prstGeom prst="rect">
            <a:avLst/>
          </a:prstGeom>
          <a:noFill/>
        </p:spPr>
        <p:txBody>
          <a:bodyPr wrap="none" rtlCol="0">
            <a:spAutoFit/>
          </a:bodyPr>
          <a:lstStyle/>
          <a:p>
            <a:r>
              <a:rPr lang="it-IT" sz="3200" dirty="0">
                <a:hlinkClick r:id="rId3"/>
              </a:rPr>
              <a:t>https://www.ausl.bologna.it/pro/corso-di-formazione-specifica-in-medicina-generale</a:t>
            </a:r>
            <a:r>
              <a:rPr lang="it-IT" sz="3200" dirty="0"/>
              <a:t> </a:t>
            </a:r>
          </a:p>
        </p:txBody>
      </p:sp>
      <p:pic>
        <p:nvPicPr>
          <p:cNvPr id="11" name="Immagine 10" descr="Immagine che contiene Sito Web&#10;&#10;Descrizione generata automaticamente">
            <a:extLst>
              <a:ext uri="{FF2B5EF4-FFF2-40B4-BE49-F238E27FC236}">
                <a16:creationId xmlns:a16="http://schemas.microsoft.com/office/drawing/2014/main" xmlns="" id="{7001B2D6-B40F-F3D1-FED6-B6F1894F4183}"/>
              </a:ext>
            </a:extLst>
          </p:cNvPr>
          <p:cNvPicPr>
            <a:picLocks noChangeAspect="1"/>
          </p:cNvPicPr>
          <p:nvPr/>
        </p:nvPicPr>
        <p:blipFill>
          <a:blip r:embed="rId4"/>
          <a:stretch>
            <a:fillRect/>
          </a:stretch>
        </p:blipFill>
        <p:spPr>
          <a:xfrm>
            <a:off x="1296551" y="3166307"/>
            <a:ext cx="15121955" cy="2216768"/>
          </a:xfrm>
          <a:prstGeom prst="rect">
            <a:avLst/>
          </a:prstGeom>
        </p:spPr>
      </p:pic>
      <p:pic>
        <p:nvPicPr>
          <p:cNvPr id="12" name="Immagine 11">
            <a:extLst>
              <a:ext uri="{FF2B5EF4-FFF2-40B4-BE49-F238E27FC236}">
                <a16:creationId xmlns:a16="http://schemas.microsoft.com/office/drawing/2014/main" xmlns="" id="{BA3309A4-84B3-8C45-89F7-54683A2C92E6}"/>
              </a:ext>
            </a:extLst>
          </p:cNvPr>
          <p:cNvPicPr>
            <a:picLocks noChangeAspect="1"/>
          </p:cNvPicPr>
          <p:nvPr/>
        </p:nvPicPr>
        <p:blipFill>
          <a:blip r:embed="rId5"/>
          <a:stretch>
            <a:fillRect/>
          </a:stretch>
        </p:blipFill>
        <p:spPr>
          <a:xfrm>
            <a:off x="1646507" y="6198129"/>
            <a:ext cx="14422045" cy="37692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xmlns="" id="{95727CEB-95DA-D251-48F8-F42255F8F458}"/>
              </a:ext>
            </a:extLst>
          </p:cNvPr>
          <p:cNvSpPr/>
          <p:nvPr/>
        </p:nvSpPr>
        <p:spPr>
          <a:xfrm>
            <a:off x="1143000" y="669600"/>
            <a:ext cx="1600164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Normativa generale di riferimento</a:t>
            </a:r>
          </a:p>
        </p:txBody>
      </p:sp>
      <p:sp>
        <p:nvSpPr>
          <p:cNvPr id="3" name="Freeform 5">
            <a:extLst>
              <a:ext uri="{FF2B5EF4-FFF2-40B4-BE49-F238E27FC236}">
                <a16:creationId xmlns:a16="http://schemas.microsoft.com/office/drawing/2014/main" xmlns="" id="{3A3E20F7-EC7B-E9F2-0D26-7F62F9830C9C}"/>
              </a:ext>
            </a:extLst>
          </p:cNvPr>
          <p:cNvSpPr/>
          <p:nvPr/>
        </p:nvSpPr>
        <p:spPr>
          <a:xfrm>
            <a:off x="-72720" y="-2322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graphicFrame>
        <p:nvGraphicFramePr>
          <p:cNvPr id="4" name="Tabella 3">
            <a:extLst>
              <a:ext uri="{FF2B5EF4-FFF2-40B4-BE49-F238E27FC236}">
                <a16:creationId xmlns:a16="http://schemas.microsoft.com/office/drawing/2014/main" xmlns="" id="{7B187F0B-B073-C7B7-2FC3-55E2B33AA3CF}"/>
              </a:ext>
            </a:extLst>
          </p:cNvPr>
          <p:cNvGraphicFramePr>
            <a:graphicFrameLocks noGrp="1"/>
          </p:cNvGraphicFramePr>
          <p:nvPr/>
        </p:nvGraphicFramePr>
        <p:xfrm>
          <a:off x="1600200" y="2639880"/>
          <a:ext cx="15010919" cy="6558840"/>
        </p:xfrm>
        <a:graphic>
          <a:graphicData uri="http://schemas.openxmlformats.org/drawingml/2006/table">
            <a:tbl>
              <a:tblPr/>
              <a:tblGrid>
                <a:gridCol w="5812919">
                  <a:extLst>
                    <a:ext uri="{9D8B030D-6E8A-4147-A177-3AD203B41FA5}">
                      <a16:colId xmlns:a16="http://schemas.microsoft.com/office/drawing/2014/main" xmlns="" val="3235865103"/>
                    </a:ext>
                  </a:extLst>
                </a:gridCol>
                <a:gridCol w="9198000">
                  <a:extLst>
                    <a:ext uri="{9D8B030D-6E8A-4147-A177-3AD203B41FA5}">
                      <a16:colId xmlns:a16="http://schemas.microsoft.com/office/drawing/2014/main" xmlns="" val="2322179913"/>
                    </a:ext>
                  </a:extLst>
                </a:gridCol>
              </a:tblGrid>
              <a:tr h="2897280">
                <a:tc>
                  <a:txBody>
                    <a:bodyPr/>
                    <a:lstStyle/>
                    <a:p>
                      <a:pPr marL="0" marR="0" lvl="0" indent="0" algn="l" rtl="0" hangingPunct="1">
                        <a:lnSpc>
                          <a:spcPct val="100000"/>
                        </a:lnSpc>
                        <a:spcBef>
                          <a:spcPts val="0"/>
                        </a:spcBef>
                        <a:spcAft>
                          <a:spcPts val="0"/>
                        </a:spcAft>
                        <a:buNone/>
                        <a:tabLst/>
                      </a:pPr>
                      <a:endParaRPr lang="it-IT" sz="3200" b="1" i="0" u="none" strike="noStrike" kern="1200" cap="none" spc="0">
                        <a:ln>
                          <a:noFill/>
                        </a:ln>
                        <a:solidFill>
                          <a:srgbClr val="000000"/>
                        </a:solidFill>
                        <a:latin typeface="DM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Lgs. 368/99</a:t>
                      </a:r>
                    </a:p>
                  </a:txBody>
                  <a:tcPr/>
                </a:tc>
                <a:tc>
                  <a:txBody>
                    <a:bodyPr/>
                    <a:lstStyle/>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Recepisce la “Direttiva 93/16/7CEE in materia di libera circolazione dei medici e di reciproco riconoscimento dei loro diplomi, certificati ed altri titoli”</a:t>
                      </a:r>
                    </a:p>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txBody>
                  <a:tcPr/>
                </a:tc>
                <a:extLst>
                  <a:ext uri="{0D108BD9-81ED-4DB2-BD59-A6C34878D82A}">
                    <a16:rowId xmlns:a16="http://schemas.microsoft.com/office/drawing/2014/main" xmlns="" val="1217606215"/>
                  </a:ext>
                </a:extLst>
              </a:tr>
              <a:tr h="1511280">
                <a:tc>
                  <a:txBody>
                    <a:bodyPr/>
                    <a:lstStyle/>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Lgs. 277/03</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Modifica e aggiorna il D. Lgs. 368/99</a:t>
                      </a:r>
                    </a:p>
                    <a:p>
                      <a:pPr marL="0" marR="0" lvl="0" indent="0" algn="l" rtl="0" hangingPunct="1">
                        <a:lnSpc>
                          <a:spcPct val="100000"/>
                        </a:lnSpc>
                        <a:spcBef>
                          <a:spcPts val="0"/>
                        </a:spcBef>
                        <a:spcAft>
                          <a:spcPts val="0"/>
                        </a:spcAft>
                        <a:buNone/>
                        <a:tabLst/>
                      </a:pPr>
                      <a:endParaRPr lang="it-IT" sz="3200" b="0" i="0" u="none" strike="noStrike" kern="1200" cap="none" spc="0">
                        <a:ln>
                          <a:noFill/>
                        </a:ln>
                        <a:solidFill>
                          <a:srgbClr val="000000"/>
                        </a:solidFill>
                        <a:latin typeface="DM Sans" pitchFamily="18"/>
                        <a:ea typeface="Microsoft YaHei" pitchFamily="2"/>
                        <a:cs typeface="Lucida Sans" pitchFamily="2"/>
                      </a:endParaRPr>
                    </a:p>
                  </a:txBody>
                  <a:tcPr/>
                </a:tc>
                <a:extLst>
                  <a:ext uri="{0D108BD9-81ED-4DB2-BD59-A6C34878D82A}">
                    <a16:rowId xmlns:a16="http://schemas.microsoft.com/office/drawing/2014/main" xmlns="" val="2283159828"/>
                  </a:ext>
                </a:extLst>
              </a:tr>
              <a:tr h="2030040">
                <a:tc>
                  <a:txBody>
                    <a:bodyPr/>
                    <a:lstStyle/>
                    <a:p>
                      <a:pPr marL="0" marR="0" lvl="0" indent="0" algn="l" rtl="0" hangingPunct="1">
                        <a:lnSpc>
                          <a:spcPct val="100000"/>
                        </a:lnSpc>
                        <a:spcBef>
                          <a:spcPts val="0"/>
                        </a:spcBef>
                        <a:spcAft>
                          <a:spcPts val="0"/>
                        </a:spcAft>
                        <a:buNone/>
                        <a:tabLst/>
                      </a:pPr>
                      <a:r>
                        <a:rPr lang="it-IT" sz="3200" b="1" i="0" u="none" strike="noStrike" kern="1200" cap="none" spc="0">
                          <a:ln>
                            <a:noFill/>
                          </a:ln>
                          <a:solidFill>
                            <a:srgbClr val="000000"/>
                          </a:solidFill>
                          <a:latin typeface="DM Sans" pitchFamily="18"/>
                          <a:ea typeface="Microsoft YaHei" pitchFamily="2"/>
                          <a:cs typeface="Lucida Sans" pitchFamily="2"/>
                        </a:rPr>
                        <a:t>D. M. Salute 7 Marzo 2006</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cap="none" spc="0">
                          <a:ln>
                            <a:noFill/>
                          </a:ln>
                          <a:solidFill>
                            <a:srgbClr val="000000"/>
                          </a:solidFill>
                          <a:latin typeface="DM Sans" pitchFamily="18"/>
                          <a:ea typeface="Microsoft YaHei" pitchFamily="2"/>
                          <a:cs typeface="Lucida Sans" pitchFamily="2"/>
                        </a:rPr>
                        <a:t>“Principi fondamentali per la disciplina unitaria in materia di formazione specifica in medicina generale”</a:t>
                      </a:r>
                    </a:p>
                  </a:txBody>
                  <a:tcPr/>
                </a:tc>
                <a:extLst>
                  <a:ext uri="{0D108BD9-81ED-4DB2-BD59-A6C34878D82A}">
                    <a16:rowId xmlns:a16="http://schemas.microsoft.com/office/drawing/2014/main" xmlns="" val="345145378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B23A2A99-1E48-C9A0-A0C2-870C5BC34ED7}"/>
              </a:ext>
            </a:extLst>
          </p:cNvPr>
          <p:cNvSpPr/>
          <p:nvPr/>
        </p:nvSpPr>
        <p:spPr>
          <a:xfrm>
            <a:off x="648000" y="360000"/>
            <a:ext cx="11510640" cy="6098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a:latin typeface="Calibri" pitchFamily="34"/>
              </a:defRPr>
            </a:pPr>
            <a:r>
              <a:rPr lang="it-IT" sz="4800" b="0" i="0" u="none" strike="noStrike" kern="1200" cap="none" spc="0" baseline="0">
                <a:ln>
                  <a:noFill/>
                </a:ln>
                <a:solidFill>
                  <a:srgbClr val="000000"/>
                </a:solidFill>
                <a:latin typeface="Calibri" pitchFamily="34"/>
                <a:ea typeface="Microsoft YaHei" pitchFamily="2"/>
                <a:cs typeface="Lucida Sans" pitchFamily="2"/>
              </a:rPr>
              <a:t>Attività consentite - Normativa di riferimento</a:t>
            </a:r>
          </a:p>
        </p:txBody>
      </p:sp>
      <p:sp>
        <p:nvSpPr>
          <p:cNvPr id="3" name="CasellaDiTesto 9">
            <a:extLst>
              <a:ext uri="{FF2B5EF4-FFF2-40B4-BE49-F238E27FC236}">
                <a16:creationId xmlns:a16="http://schemas.microsoft.com/office/drawing/2014/main" xmlns="" id="{286D44CD-2122-1057-7F32-3706F05CF439}"/>
              </a:ext>
            </a:extLst>
          </p:cNvPr>
          <p:cNvSpPr/>
          <p:nvPr/>
        </p:nvSpPr>
        <p:spPr>
          <a:xfrm>
            <a:off x="445680" y="1181160"/>
            <a:ext cx="14314320" cy="1153830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Art. 9 D.L. 135/2018 Decreto </a:t>
            </a:r>
            <a:r>
              <a:rPr lang="it-IT" sz="2400" b="1" i="1" u="none" strike="sngStrike" kern="1200" cap="none" spc="0" baseline="0" dirty="0">
                <a:ln>
                  <a:noFill/>
                </a:ln>
                <a:solidFill>
                  <a:srgbClr val="000000"/>
                </a:solidFill>
                <a:latin typeface="Calibri" pitchFamily="34"/>
                <a:ea typeface="Microsoft YaHei" pitchFamily="2"/>
                <a:cs typeface="Calibri" pitchFamily="34"/>
              </a:rPr>
              <a:t> </a:t>
            </a:r>
            <a:r>
              <a:rPr lang="it-IT" sz="2400" b="1" i="1" u="none" strike="noStrike" kern="1200" cap="none" spc="0" baseline="0" dirty="0">
                <a:ln>
                  <a:noFill/>
                </a:ln>
                <a:solidFill>
                  <a:srgbClr val="000000"/>
                </a:solidFill>
                <a:latin typeface="Calibri" pitchFamily="34"/>
                <a:ea typeface="Microsoft YaHei" pitchFamily="2"/>
                <a:cs typeface="Calibri" pitchFamily="34"/>
              </a:rPr>
              <a:t>Semplificazione (convertito con L. 12/2019)</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34"/>
              <a:ea typeface="Microsoft YaHei" pitchFamily="2"/>
              <a:cs typeface="Calibri" pitchFamily="34"/>
            </a:endParaRPr>
          </a:p>
          <a:p>
            <a:pPr marL="0" marR="0" lvl="0" indent="0" algn="just" rtl="0" hangingPunct="0">
              <a:lnSpc>
                <a:spcPct val="100000"/>
              </a:lnSpc>
              <a:spcBef>
                <a:spcPts val="0"/>
              </a:spcBef>
              <a:spcAft>
                <a:spcPts val="0"/>
              </a:spcAft>
              <a:buNone/>
              <a:tabLst/>
            </a:pPr>
            <a:r>
              <a:rPr lang="it-IT" sz="2400" b="0" i="0" u="none" strike="noStrike" kern="1200" cap="none" spc="0" baseline="0" dirty="0">
                <a:ln>
                  <a:noFill/>
                </a:ln>
                <a:solidFill>
                  <a:srgbClr val="000000"/>
                </a:solidFill>
                <a:latin typeface="Calibri" pitchFamily="34"/>
                <a:ea typeface="Microsoft YaHei" pitchFamily="2"/>
                <a:cs typeface="Calibri" pitchFamily="34"/>
              </a:rPr>
              <a:t>Fino al 31/12/2024 (termine modificato dall'art. 12 comma 3 bis del D.L. n. 24 del 24 marzo 2022) i medici frequentanti il corso </a:t>
            </a:r>
            <a:r>
              <a:rPr lang="it-IT" sz="2400" b="1" i="0" u="none" strike="noStrike" kern="1200" cap="none" spc="0" baseline="0" dirty="0">
                <a:ln>
                  <a:noFill/>
                </a:ln>
                <a:solidFill>
                  <a:srgbClr val="000000"/>
                </a:solidFill>
                <a:latin typeface="Calibri" pitchFamily="34"/>
                <a:ea typeface="Microsoft YaHei" pitchFamily="2"/>
                <a:cs typeface="Calibri" pitchFamily="34"/>
              </a:rPr>
              <a:t>possono partecipare all’assegnazione di incarichi convenzionali nell’ambito dell’ ACN per la Medicina Generale</a:t>
            </a:r>
            <a:r>
              <a:rPr lang="it-IT" sz="2400" b="0" i="0" u="none" strike="noStrike" kern="1200" cap="none" spc="0" baseline="0" dirty="0">
                <a:ln>
                  <a:noFill/>
                </a:ln>
                <a:solidFill>
                  <a:srgbClr val="000000"/>
                </a:solidFill>
                <a:latin typeface="Calibri" pitchFamily="34"/>
                <a:ea typeface="Microsoft YaHei" pitchFamily="2"/>
                <a:cs typeface="Calibri" pitchFamily="34"/>
              </a:rPr>
              <a:t> (Assistenza Primaria a ciclo di scelta fino ad un massimo di 1.000 pz. per gli iscritti al 1° anno di corso; fino ad un massimo di 1.200 pz. per i medici iscritti al 2° e 3°anno di corso; fino ad un massimo di 1.500 pz. per gli iscritti al 3° anno di corso su base volontaria come da Verbale d'Intesa RER OO.SS. di cui alla DGR n. 1240 del 27/07/2022, prorogata fino al 30/06/2024 con DGR n. 563 del 12/04/2023 – Assistenza Primaria ad attività oraria - ex Continuità Assistenziale - per 12 o24 ore/</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per gli iscritti al 1° anno di corso; fino a 38 ore/</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per gli iscritti al 2° e 3° anno di corso – Emergenza Sanitaria  Territoriale per 12/18/24 ore </a:t>
            </a:r>
            <a:r>
              <a:rPr lang="it-IT" sz="2400" b="0" i="0" u="none" strike="noStrike" kern="1200" cap="none" spc="0" baseline="0" dirty="0" err="1">
                <a:ln>
                  <a:noFill/>
                </a:ln>
                <a:solidFill>
                  <a:srgbClr val="000000"/>
                </a:solidFill>
                <a:latin typeface="Calibri" pitchFamily="34"/>
                <a:ea typeface="Microsoft YaHei" pitchFamily="2"/>
                <a:cs typeface="Calibri" pitchFamily="34"/>
              </a:rPr>
              <a:t>sett.li</a:t>
            </a:r>
            <a:r>
              <a:rPr lang="it-IT" sz="2400" b="0" i="0" u="none" strike="noStrike" kern="1200" cap="none" spc="0" baseline="0" dirty="0">
                <a:ln>
                  <a:noFill/>
                </a:ln>
                <a:solidFill>
                  <a:srgbClr val="000000"/>
                </a:solidFill>
                <a:latin typeface="Calibri" pitchFamily="34"/>
                <a:ea typeface="Microsoft YaHei" pitchFamily="2"/>
                <a:cs typeface="Calibri" pitchFamily="34"/>
              </a:rPr>
              <a:t>). Il mancato conseguimento del diploma di formazione specifica in medicina generale entro il termine previsto dal corso di rispettiva frequenza comporta la cancellazione dalla graduatoria regionale e la decadenza dall'eventuale incarico assegnato sotto condizione</a:t>
            </a:r>
            <a:r>
              <a:rPr lang="it-IT" sz="2400" b="1" i="1" u="none" strike="noStrike" kern="1200" cap="none" spc="0" baseline="0" dirty="0">
                <a:ln>
                  <a:noFill/>
                </a:ln>
                <a:solidFill>
                  <a:srgbClr val="000000"/>
                </a:solidFill>
                <a:latin typeface="Calibri" pitchFamily="34"/>
                <a:ea typeface="Microsoft YaHei" pitchFamily="2"/>
                <a:cs typeface="Calibri" pitchFamily="34"/>
              </a:rPr>
              <a:t>.</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D.M. 08/03/2023 MIN. DELLA SALUTE</a:t>
            </a:r>
          </a:p>
          <a:p>
            <a:pPr marL="0" marR="0" lvl="0" indent="0" algn="just" rtl="0" hangingPunct="0">
              <a:lnSpc>
                <a:spcPct val="100000"/>
              </a:lnSpc>
              <a:spcBef>
                <a:spcPts val="0"/>
              </a:spcBef>
              <a:spcAft>
                <a:spcPts val="0"/>
              </a:spcAft>
              <a:buNone/>
              <a:tabLst/>
            </a:pPr>
            <a:r>
              <a:rPr lang="it-IT" sz="2400" b="0" i="0" u="none" strike="noStrike" kern="1200" cap="none" spc="0" baseline="0" dirty="0">
                <a:ln>
                  <a:noFill/>
                </a:ln>
                <a:solidFill>
                  <a:srgbClr val="000000"/>
                </a:solidFill>
                <a:latin typeface="Calibri" pitchFamily="34"/>
                <a:ea typeface="Microsoft YaHei" pitchFamily="2"/>
                <a:cs typeface="Calibri" pitchFamily="34"/>
              </a:rPr>
              <a:t>Per i medici che si iscrivono al triennio </a:t>
            </a:r>
            <a:r>
              <a:rPr lang="it-IT" sz="2400" b="1" i="0" u="none" strike="noStrike" kern="1200" cap="none" spc="0" baseline="0" dirty="0">
                <a:ln>
                  <a:noFill/>
                </a:ln>
                <a:solidFill>
                  <a:srgbClr val="000000"/>
                </a:solidFill>
                <a:latin typeface="Calibri" pitchFamily="34"/>
                <a:ea typeface="Microsoft YaHei" pitchFamily="2"/>
                <a:cs typeface="Calibri" pitchFamily="34"/>
              </a:rPr>
              <a:t>2022–2025 </a:t>
            </a:r>
            <a:r>
              <a:rPr lang="it-IT" sz="2400" b="0" i="0" u="none" strike="noStrike" kern="1200" cap="none" spc="0" baseline="0" dirty="0">
                <a:ln>
                  <a:noFill/>
                </a:ln>
                <a:solidFill>
                  <a:srgbClr val="000000"/>
                </a:solidFill>
                <a:latin typeface="Calibri" pitchFamily="34"/>
                <a:ea typeface="Microsoft YaHei" pitchFamily="2"/>
                <a:cs typeface="Calibri" pitchFamily="34"/>
              </a:rPr>
              <a:t>è consentito </a:t>
            </a:r>
            <a:r>
              <a:rPr lang="it-IT" sz="2400" b="1" i="0" u="none" strike="noStrike" kern="1200" cap="none" spc="0" baseline="0" dirty="0">
                <a:ln>
                  <a:noFill/>
                </a:ln>
                <a:solidFill>
                  <a:srgbClr val="000000"/>
                </a:solidFill>
                <a:latin typeface="Calibri" pitchFamily="34"/>
                <a:ea typeface="Microsoft YaHei" pitchFamily="2"/>
                <a:cs typeface="Calibri" pitchFamily="34"/>
              </a:rPr>
              <a:t>mantenere</a:t>
            </a:r>
            <a:r>
              <a:rPr lang="it-IT" sz="2400" b="0" i="0" u="none" strike="noStrike" kern="1200" cap="none" spc="0" baseline="0" dirty="0">
                <a:ln>
                  <a:noFill/>
                </a:ln>
                <a:solidFill>
                  <a:srgbClr val="000000"/>
                </a:solidFill>
                <a:latin typeface="Calibri" pitchFamily="34"/>
                <a:ea typeface="Microsoft YaHei" pitchFamily="2"/>
                <a:cs typeface="Calibri" pitchFamily="34"/>
              </a:rPr>
              <a:t> gli incarichi convenzionali a tempo indeterminato in atto nell’ambito dell’ACN per la Medicina Generale, ivi inclusi incarichi nella Medicina Penitenziaria. Le ore di attività svolte nell’ambito del rapporto convenzionale saranno considerate a tutti gli effetti quali attività pratiche da computarsi nel monte ore complessivo, previsto dall’articolo 26, comma 1, del d.lgs. 17 agosto 1999, n. 368.</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it-IT" sz="2400" b="1" i="1" u="none" strike="noStrike" kern="1200" cap="none" spc="0" baseline="0" dirty="0">
                <a:ln>
                  <a:noFill/>
                </a:ln>
                <a:solidFill>
                  <a:srgbClr val="000000"/>
                </a:solidFill>
                <a:latin typeface="Calibri" pitchFamily="34"/>
                <a:ea typeface="Microsoft YaHei" pitchFamily="2"/>
                <a:cs typeface="Calibri" pitchFamily="34"/>
              </a:rPr>
              <a:t>Art. 11 D.M.  07/03/2006 MIN. DELLA SALUTE</a:t>
            </a:r>
          </a:p>
          <a:p>
            <a:pPr marL="0" marR="0" lvl="0" indent="0" algn="ctr" rtl="0" hangingPunct="0">
              <a:lnSpc>
                <a:spcPct val="100000"/>
              </a:lnSpc>
              <a:spcBef>
                <a:spcPts val="0"/>
              </a:spcBef>
              <a:spcAft>
                <a:spcPts val="0"/>
              </a:spcAft>
              <a:buNone/>
              <a:tabLst/>
            </a:pPr>
            <a:endParaRPr lang="it-IT" sz="2400" b="1" i="1" u="none" strike="noStrike" kern="1200" cap="none" spc="0" baseline="0" dirty="0">
              <a:ln>
                <a:noFill/>
              </a:ln>
              <a:solidFill>
                <a:srgbClr val="000000"/>
              </a:solidFill>
              <a:latin typeface="Calibri" pitchFamily="34"/>
              <a:ea typeface="Microsoft YaHei" pitchFamily="2"/>
              <a:cs typeface="Calibri" pitchFamily="34"/>
            </a:endParaRPr>
          </a:p>
          <a:p>
            <a:pPr marL="0" marR="0" lvl="0" indent="0" algn="just" rtl="0" hangingPunct="0">
              <a:lnSpc>
                <a:spcPct val="100000"/>
              </a:lnSpc>
              <a:spcBef>
                <a:spcPts val="0"/>
              </a:spcBef>
              <a:spcAft>
                <a:spcPts val="0"/>
              </a:spcAft>
              <a:buNone/>
              <a:tabLst/>
            </a:pPr>
            <a:r>
              <a:rPr lang="it-IT" sz="2400" b="1" i="0" u="none" strike="noStrike" kern="1200" cap="none" spc="0" baseline="0" dirty="0">
                <a:ln>
                  <a:noFill/>
                </a:ln>
                <a:solidFill>
                  <a:srgbClr val="000000"/>
                </a:solidFill>
                <a:latin typeface="Calibri" pitchFamily="34"/>
                <a:ea typeface="Microsoft YaHei" pitchFamily="2"/>
                <a:cs typeface="Calibri" pitchFamily="34"/>
              </a:rPr>
              <a:t>Non è consentito l’esercizio di attività libero-professionali</a:t>
            </a:r>
            <a:r>
              <a:rPr lang="it-IT" sz="2400" b="0" i="0" u="none" strike="noStrike" kern="1200" cap="none" spc="0" baseline="0" dirty="0">
                <a:ln>
                  <a:noFill/>
                </a:ln>
                <a:solidFill>
                  <a:srgbClr val="000000"/>
                </a:solidFill>
                <a:latin typeface="Calibri" pitchFamily="34"/>
                <a:ea typeface="Microsoft YaHei" pitchFamily="2"/>
                <a:cs typeface="Calibri" pitchFamily="34"/>
              </a:rPr>
              <a:t> (eccetto i sovrannumerari) e </a:t>
            </a:r>
            <a:r>
              <a:rPr lang="it-IT" sz="2400" b="1" i="0" u="none" strike="noStrike" kern="1200" cap="none" spc="0" baseline="0" dirty="0">
                <a:ln>
                  <a:noFill/>
                </a:ln>
                <a:solidFill>
                  <a:srgbClr val="000000"/>
                </a:solidFill>
                <a:latin typeface="Calibri" pitchFamily="34"/>
                <a:ea typeface="Microsoft YaHei" pitchFamily="2"/>
                <a:cs typeface="Calibri" pitchFamily="34"/>
              </a:rPr>
              <a:t>la contemporanea iscrizione o frequenza ad altri corsi di specializzazione o dottorati di ricerca</a:t>
            </a:r>
            <a:r>
              <a:rPr lang="it-IT" sz="2400" b="0" i="0" u="none" strike="noStrike" kern="1200" cap="none" spc="0" baseline="0" dirty="0">
                <a:ln>
                  <a:noFill/>
                </a:ln>
                <a:solidFill>
                  <a:srgbClr val="000000"/>
                </a:solidFill>
                <a:latin typeface="Calibri" pitchFamily="34"/>
                <a:ea typeface="Microsoft YaHei" pitchFamily="2"/>
                <a:cs typeface="Calibri" pitchFamily="34"/>
              </a:rPr>
              <a:t>. L'eventuale attività Libero-Professionale svolta dai medici ammessi in sovrannumero non può essere in ogni caso computata nel monte ore complessivo dell'attività pratica, previsto dall’articolo 26, comma 1, del d.lgs. 17 agosto 1999, n. 368.</a:t>
            </a:r>
          </a:p>
          <a:p>
            <a:pPr marL="0" marR="0" lvl="0" indent="0" rtl="0" hangingPunct="0">
              <a:lnSpc>
                <a:spcPct val="115000"/>
              </a:lnSpc>
              <a:spcBef>
                <a:spcPts val="0"/>
              </a:spcBef>
              <a:spcAft>
                <a:spcPts val="1001"/>
              </a:spcAft>
              <a:buNone/>
              <a:tabLst/>
              <a:defRPr sz="2000" kern="1200">
                <a:solidFill>
                  <a:srgbClr val="000000"/>
                </a:solidFill>
                <a:latin typeface="Calibri" pitchFamily="34"/>
                <a:ea typeface="Microsoft YaHei" pitchFamily="34"/>
                <a:cs typeface="Calibri" pitchFamily="34"/>
              </a:defRPr>
            </a:pPr>
            <a:endParaRPr lang="it-IT" sz="3200" b="1" i="1" u="none" strike="noStrike" kern="1200" cap="none" spc="0" baseline="0" dirty="0">
              <a:ln>
                <a:noFill/>
              </a:ln>
              <a:solidFill>
                <a:srgbClr val="000000"/>
              </a:solidFill>
              <a:latin typeface="Calibri" pitchFamily="18"/>
              <a:ea typeface="Microsoft YaHei" pitchFamily="2"/>
              <a:cs typeface="Lucida Sans" pitchFamily="2"/>
            </a:endParaRPr>
          </a:p>
        </p:txBody>
      </p:sp>
      <p:sp>
        <p:nvSpPr>
          <p:cNvPr id="4" name="TextBox 2">
            <a:extLst>
              <a:ext uri="{FF2B5EF4-FFF2-40B4-BE49-F238E27FC236}">
                <a16:creationId xmlns:a16="http://schemas.microsoft.com/office/drawing/2014/main" xmlns="" id="{911C7189-FD92-172F-BB6E-A01E399B4E2E}"/>
              </a:ext>
            </a:extLst>
          </p:cNvPr>
          <p:cNvSpPr/>
          <p:nvPr/>
        </p:nvSpPr>
        <p:spPr>
          <a:xfrm>
            <a:off x="13140000" y="720000"/>
            <a:ext cx="5724000" cy="5061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3600"/>
            </a:pPr>
            <a:r>
              <a:rPr lang="it-IT" sz="3600" b="0" i="0" u="none" strike="noStrike" kern="1200" cap="none" spc="0" baseline="0">
                <a:ln>
                  <a:noFill/>
                </a:ln>
                <a:solidFill>
                  <a:srgbClr val="000000"/>
                </a:solidFill>
                <a:latin typeface="DM Sans" pitchFamily="18"/>
                <a:ea typeface="Microsoft YaHei" pitchFamily="2"/>
                <a:cs typeface="Lucida Sans" pitchFamily="2"/>
              </a:rPr>
              <a:t>Incompatibilità</a:t>
            </a:r>
          </a:p>
        </p:txBody>
      </p:sp>
      <p:pic>
        <p:nvPicPr>
          <p:cNvPr id="5" name="Picture 4">
            <a:extLst>
              <a:ext uri="{FF2B5EF4-FFF2-40B4-BE49-F238E27FC236}">
                <a16:creationId xmlns:a16="http://schemas.microsoft.com/office/drawing/2014/main" xmlns="" id="{DA7E7CA9-905B-391E-E3E3-C39A5B1CF3AD}"/>
              </a:ext>
            </a:extLst>
          </p:cNvPr>
          <p:cNvPicPr>
            <a:picLocks noChangeAspect="1"/>
          </p:cNvPicPr>
          <p:nvPr/>
        </p:nvPicPr>
        <p:blipFill>
          <a:blip r:embed="rId3">
            <a:lum/>
            <a:alphaModFix/>
          </a:blip>
          <a:srcRect/>
          <a:stretch>
            <a:fillRect/>
          </a:stretch>
        </p:blipFill>
        <p:spPr>
          <a:xfrm>
            <a:off x="14760000" y="1620000"/>
            <a:ext cx="4098240" cy="3800159"/>
          </a:xfrm>
          <a:prstGeom prst="rect">
            <a:avLst/>
          </a:prstGeom>
          <a:noFill/>
          <a:ln cap="flat">
            <a:noFill/>
          </a:ln>
        </p:spPr>
      </p:pic>
      <p:sp>
        <p:nvSpPr>
          <p:cNvPr id="6" name="TextBox 5">
            <a:extLst>
              <a:ext uri="{FF2B5EF4-FFF2-40B4-BE49-F238E27FC236}">
                <a16:creationId xmlns:a16="http://schemas.microsoft.com/office/drawing/2014/main" xmlns="" id="{57D89FD8-54FA-76D6-8DF5-4B12B571785D}"/>
              </a:ext>
            </a:extLst>
          </p:cNvPr>
          <p:cNvSpPr/>
          <p:nvPr/>
        </p:nvSpPr>
        <p:spPr>
          <a:xfrm>
            <a:off x="15012000" y="2951999"/>
            <a:ext cx="3276000" cy="1463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2600"/>
            </a:pPr>
            <a:r>
              <a:rPr lang="it-IT" sz="2600" b="0" i="0" u="none" strike="noStrike" kern="1200" cap="none" spc="0" baseline="0">
                <a:ln>
                  <a:noFill/>
                </a:ln>
                <a:solidFill>
                  <a:srgbClr val="000000"/>
                </a:solidFill>
                <a:latin typeface="Open Sans" pitchFamily="18"/>
                <a:ea typeface="Microsoft YaHei" pitchFamily="2"/>
                <a:cs typeface="Lucida Sans" pitchFamily="2"/>
              </a:rPr>
              <a:t>Iscrizione ad altre scuole di specializzazione o dottorati di ricerca</a:t>
            </a:r>
          </a:p>
        </p:txBody>
      </p:sp>
      <p:pic>
        <p:nvPicPr>
          <p:cNvPr id="7" name="Picture 6">
            <a:extLst>
              <a:ext uri="{FF2B5EF4-FFF2-40B4-BE49-F238E27FC236}">
                <a16:creationId xmlns:a16="http://schemas.microsoft.com/office/drawing/2014/main" xmlns="" id="{D8A12C72-75EA-AB1C-B346-FF0AE9E57638}"/>
              </a:ext>
            </a:extLst>
          </p:cNvPr>
          <p:cNvPicPr>
            <a:picLocks noChangeAspect="1"/>
          </p:cNvPicPr>
          <p:nvPr/>
        </p:nvPicPr>
        <p:blipFill>
          <a:blip r:embed="rId4">
            <a:lum/>
            <a:alphaModFix/>
          </a:blip>
          <a:srcRect/>
          <a:stretch>
            <a:fillRect/>
          </a:stretch>
        </p:blipFill>
        <p:spPr>
          <a:xfrm rot="561600">
            <a:off x="14829567" y="6017376"/>
            <a:ext cx="3439440" cy="3351960"/>
          </a:xfrm>
          <a:prstGeom prst="rect">
            <a:avLst/>
          </a:prstGeom>
          <a:noFill/>
          <a:ln cap="flat">
            <a:noFill/>
          </a:ln>
        </p:spPr>
      </p:pic>
      <p:sp>
        <p:nvSpPr>
          <p:cNvPr id="8" name="TextBox 7">
            <a:extLst>
              <a:ext uri="{FF2B5EF4-FFF2-40B4-BE49-F238E27FC236}">
                <a16:creationId xmlns:a16="http://schemas.microsoft.com/office/drawing/2014/main" xmlns="" id="{4850D8DF-015D-0D8D-4A51-42B9FD31586C}"/>
              </a:ext>
            </a:extLst>
          </p:cNvPr>
          <p:cNvSpPr/>
          <p:nvPr/>
        </p:nvSpPr>
        <p:spPr>
          <a:xfrm rot="450000">
            <a:off x="14839272" y="7289649"/>
            <a:ext cx="3238199" cy="1011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2400"/>
            </a:pPr>
            <a:r>
              <a:rPr lang="it-IT" sz="2400" b="0" i="0" u="none" strike="noStrike" kern="1200" cap="none" spc="0" baseline="0">
                <a:ln>
                  <a:noFill/>
                </a:ln>
                <a:solidFill>
                  <a:srgbClr val="000000"/>
                </a:solidFill>
                <a:latin typeface="Open Sans" pitchFamily="18"/>
                <a:ea typeface="Microsoft YaHei" pitchFamily="2"/>
                <a:cs typeface="Lucida Sans" pitchFamily="2"/>
              </a:rPr>
              <a:t>Svolgimento attività libero-professionali</a:t>
            </a:r>
          </a:p>
          <a:p>
            <a:pPr marL="0" marR="0" lvl="0" indent="0" algn="ctr" rtl="0" hangingPunct="1">
              <a:lnSpc>
                <a:spcPct val="100000"/>
              </a:lnSpc>
              <a:spcBef>
                <a:spcPts val="0"/>
              </a:spcBef>
              <a:spcAft>
                <a:spcPts val="0"/>
              </a:spcAft>
              <a:buNone/>
              <a:tabLst/>
              <a:defRPr sz="2400"/>
            </a:pPr>
            <a:r>
              <a:rPr lang="it-IT" sz="2400" b="0" i="0" u="none" strike="noStrike" kern="1200" cap="none" spc="0" baseline="0">
                <a:ln>
                  <a:noFill/>
                </a:ln>
                <a:solidFill>
                  <a:srgbClr val="000000"/>
                </a:solidFill>
                <a:latin typeface="Open Sans" pitchFamily="18"/>
                <a:ea typeface="Microsoft YaHei" pitchFamily="2"/>
                <a:cs typeface="Lucida Sans" pitchFamily="2"/>
              </a:rPr>
              <a:t>per i borsisti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84B2D8FF-15ED-E668-BD8A-4B176E03F08B}"/>
              </a:ext>
            </a:extLst>
          </p:cNvPr>
          <p:cNvSpPr/>
          <p:nvPr/>
        </p:nvSpPr>
        <p:spPr>
          <a:xfrm>
            <a:off x="876240" y="903960"/>
            <a:ext cx="16535159"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8000">
                <a:latin typeface="Calibri" pitchFamily="34"/>
              </a:defRPr>
            </a:pPr>
            <a:r>
              <a:rPr lang="it-IT" sz="8000" b="0" i="0" u="none" strike="noStrike" kern="1200" cap="none" spc="0" baseline="0">
                <a:ln>
                  <a:noFill/>
                </a:ln>
                <a:solidFill>
                  <a:srgbClr val="000000"/>
                </a:solidFill>
                <a:latin typeface="Calibri" pitchFamily="34"/>
                <a:ea typeface="Microsoft YaHei" pitchFamily="2"/>
                <a:cs typeface="Lucida Sans" pitchFamily="2"/>
              </a:rPr>
              <a:t>Normativa</a:t>
            </a:r>
          </a:p>
        </p:txBody>
      </p:sp>
      <p:sp>
        <p:nvSpPr>
          <p:cNvPr id="3" name="TextBox 3">
            <a:extLst>
              <a:ext uri="{FF2B5EF4-FFF2-40B4-BE49-F238E27FC236}">
                <a16:creationId xmlns:a16="http://schemas.microsoft.com/office/drawing/2014/main" xmlns="" id="{81810F61-DFC6-B42C-FD63-F3E8EAC08D8C}"/>
              </a:ext>
            </a:extLst>
          </p:cNvPr>
          <p:cNvSpPr/>
          <p:nvPr/>
        </p:nvSpPr>
        <p:spPr>
          <a:xfrm>
            <a:off x="1440000" y="1836360"/>
            <a:ext cx="15840000" cy="100565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endParaRPr lang="it-IT" sz="280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2800" b="1"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2800" b="0" i="0" u="none" strike="noStrike" kern="1200" cap="none" spc="0" baseline="0" dirty="0">
                <a:ln>
                  <a:noFill/>
                </a:ln>
                <a:solidFill>
                  <a:srgbClr val="000000"/>
                </a:solidFill>
                <a:latin typeface="Calibri" pitchFamily="34"/>
                <a:ea typeface="Microsoft YaHei" pitchFamily="2"/>
                <a:cs typeface="Calibri" pitchFamily="34"/>
              </a:rPr>
              <a:t>Il D.L. 18/2020 ha consentito al medico iscritto al corso di formazione in medicina generale </a:t>
            </a:r>
            <a:r>
              <a:rPr lang="it-IT" sz="2800" b="1" i="0" u="none" strike="noStrike" kern="1200" cap="none" spc="0" baseline="0" dirty="0">
                <a:ln>
                  <a:noFill/>
                </a:ln>
                <a:solidFill>
                  <a:srgbClr val="000000"/>
                </a:solidFill>
                <a:latin typeface="Calibri" pitchFamily="34"/>
                <a:ea typeface="Microsoft YaHei" pitchFamily="2"/>
                <a:cs typeface="Calibri" pitchFamily="34"/>
              </a:rPr>
              <a:t>l’instaurazione di rapporti convenzionali a tempo determinato </a:t>
            </a:r>
            <a:r>
              <a:rPr lang="it-IT" sz="2800" b="0" i="0" u="none" strike="noStrike" kern="1200" cap="none" spc="0" baseline="0" dirty="0">
                <a:ln>
                  <a:noFill/>
                </a:ln>
                <a:solidFill>
                  <a:srgbClr val="000000"/>
                </a:solidFill>
                <a:latin typeface="Calibri" pitchFamily="34"/>
                <a:ea typeface="Microsoft YaHei" pitchFamily="2"/>
                <a:cs typeface="Calibri" pitchFamily="34"/>
              </a:rPr>
              <a:t>con il Servizio Sanitario Nazionale (sostituzioni e incarichi provvisori nella Medicina Generale) </a:t>
            </a:r>
            <a:r>
              <a:rPr lang="it-IT" sz="2800" b="0" i="1" u="none" strike="noStrike" kern="1200" cap="none" spc="0" baseline="0" dirty="0">
                <a:ln>
                  <a:noFill/>
                </a:ln>
                <a:solidFill>
                  <a:srgbClr val="000000"/>
                </a:solidFill>
                <a:latin typeface="Calibri" pitchFamily="34"/>
                <a:ea typeface="Microsoft YaHei" pitchFamily="2"/>
                <a:cs typeface="Calibri" pitchFamily="34"/>
              </a:rPr>
              <a:t>fino al 31/12/2024 (termine aggiornato dall’ultimo Milleproroghe)</a:t>
            </a:r>
            <a:r>
              <a:rPr lang="it-IT" sz="2800" b="0" i="0" u="none" strike="noStrike" kern="1200" cap="none" spc="0" baseline="0" dirty="0">
                <a:ln>
                  <a:noFill/>
                </a:ln>
                <a:solidFill>
                  <a:srgbClr val="000000"/>
                </a:solidFill>
                <a:latin typeface="Calibri" pitchFamily="34"/>
                <a:ea typeface="Calibri" pitchFamily="34"/>
                <a:cs typeface="Calibri" pitchFamily="34"/>
              </a:rPr>
              <a:t>.</a:t>
            </a:r>
          </a:p>
          <a:p>
            <a:pPr marL="0" marR="0" lvl="0" indent="0" algn="just" rtl="0" hangingPunct="0">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2800" b="0" i="0" u="none" strike="noStrike" kern="1200" cap="none" spc="0" baseline="0" dirty="0">
                <a:ln>
                  <a:noFill/>
                </a:ln>
                <a:solidFill>
                  <a:srgbClr val="000000"/>
                </a:solidFill>
                <a:latin typeface="Calibri" pitchFamily="34"/>
                <a:ea typeface="Microsoft YaHei" pitchFamily="2"/>
                <a:cs typeface="Calibri" pitchFamily="34"/>
              </a:rPr>
              <a:t>Nel caso l’incarico provvisorio come medico di Assistenza Primaria a ciclo di scelta comporti la necessità di assistere più di 800 pazienti, l’eventuale borsa di studio verrà sospesa per la durata dell’incarico.</a:t>
            </a:r>
          </a:p>
          <a:p>
            <a:pPr marL="0" marR="0" lvl="0" indent="0" rtl="0" hangingPunct="0">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it-IT" sz="2800" b="0" i="0" u="none" strike="noStrike" kern="1200" cap="none" spc="0" baseline="0" dirty="0">
                <a:ln>
                  <a:noFill/>
                </a:ln>
                <a:solidFill>
                  <a:srgbClr val="000000"/>
                </a:solidFill>
                <a:latin typeface="Calibri" pitchFamily="34"/>
                <a:ea typeface="Microsoft YaHei" pitchFamily="2"/>
                <a:cs typeface="Calibri" pitchFamily="34"/>
              </a:rPr>
              <a:t>Le ore di  attività svolte dai suddetti medici vengono considerate a tutti gli effetti quali attività pratiche, da computarsi nel monte ore complessivo, nel rispetto del monte ore programmato mensile nel tirocinio assegnato, così come previsto dall’articolo 26, comma 1, del d.lgs. 17 agosto 1999, n. 368.</a:t>
            </a:r>
            <a:r>
              <a:rPr lang="it-IT" sz="2800" b="0" i="0" u="none" strike="noStrike" kern="1200" cap="none" spc="0" baseline="0" dirty="0">
                <a:ln>
                  <a:noFill/>
                </a:ln>
                <a:solidFill>
                  <a:srgbClr val="000000"/>
                </a:solidFill>
                <a:latin typeface="Calibri" pitchFamily="18"/>
                <a:ea typeface="Microsoft YaHei" pitchFamily="2"/>
                <a:cs typeface="Lucida Sans" pitchFamily="2"/>
              </a:rPr>
              <a:t>.</a:t>
            </a: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600" b="0" i="0" u="none" strike="noStrike" kern="1200" cap="none" spc="0" baseline="0" dirty="0">
              <a:ln>
                <a:noFill/>
              </a:ln>
              <a:solidFill>
                <a:srgbClr val="000000"/>
              </a:solidFill>
              <a:latin typeface="Calibri" pitchFamily="18"/>
              <a:ea typeface="Microsoft YaHei" pitchFamily="2"/>
              <a:cs typeface="Lucida Sans" pitchFamily="2"/>
            </a:endParaRPr>
          </a:p>
        </p:txBody>
      </p:sp>
      <p:sp>
        <p:nvSpPr>
          <p:cNvPr id="4" name="Freeform 5">
            <a:extLst>
              <a:ext uri="{FF2B5EF4-FFF2-40B4-BE49-F238E27FC236}">
                <a16:creationId xmlns:a16="http://schemas.microsoft.com/office/drawing/2014/main" xmlns="" id="{14C671E5-30E8-32E4-F3A2-D9661EEE789A}"/>
              </a:ext>
            </a:extLst>
          </p:cNvPr>
          <p:cNvSpPr/>
          <p:nvPr/>
        </p:nvSpPr>
        <p:spPr>
          <a:xfrm>
            <a:off x="-72360" y="-23184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BE631C0-F79C-74A2-04A4-24597D9009C3}"/>
              </a:ext>
            </a:extLst>
          </p:cNvPr>
          <p:cNvPicPr>
            <a:picLocks noChangeAspect="1"/>
          </p:cNvPicPr>
          <p:nvPr/>
        </p:nvPicPr>
        <p:blipFill>
          <a:blip r:embed="rId3">
            <a:lum/>
            <a:alphaModFix/>
          </a:blip>
          <a:srcRect/>
          <a:stretch>
            <a:fillRect/>
          </a:stretch>
        </p:blipFill>
        <p:spPr>
          <a:xfrm>
            <a:off x="13536000" y="205559"/>
            <a:ext cx="2932200" cy="3466440"/>
          </a:xfrm>
          <a:prstGeom prst="rect">
            <a:avLst/>
          </a:prstGeom>
          <a:noFill/>
          <a:ln cap="flat">
            <a:noFill/>
          </a:ln>
        </p:spPr>
      </p:pic>
      <p:pic>
        <p:nvPicPr>
          <p:cNvPr id="3" name="Picture 3">
            <a:extLst>
              <a:ext uri="{FF2B5EF4-FFF2-40B4-BE49-F238E27FC236}">
                <a16:creationId xmlns:a16="http://schemas.microsoft.com/office/drawing/2014/main" xmlns="" id="{8C209950-B7E2-06BE-FCCA-64D3B5258D95}"/>
              </a:ext>
            </a:extLst>
          </p:cNvPr>
          <p:cNvPicPr>
            <a:picLocks noChangeAspect="1"/>
          </p:cNvPicPr>
          <p:nvPr/>
        </p:nvPicPr>
        <p:blipFill>
          <a:blip r:embed="rId4">
            <a:lum/>
            <a:alphaModFix/>
          </a:blip>
          <a:srcRect/>
          <a:stretch>
            <a:fillRect/>
          </a:stretch>
        </p:blipFill>
        <p:spPr>
          <a:xfrm>
            <a:off x="2304000" y="432000"/>
            <a:ext cx="2283480" cy="2784960"/>
          </a:xfrm>
          <a:prstGeom prst="rect">
            <a:avLst/>
          </a:prstGeom>
          <a:noFill/>
          <a:ln cap="flat">
            <a:noFill/>
          </a:ln>
        </p:spPr>
      </p:pic>
      <p:sp>
        <p:nvSpPr>
          <p:cNvPr id="4" name="TextBox 4">
            <a:extLst>
              <a:ext uri="{FF2B5EF4-FFF2-40B4-BE49-F238E27FC236}">
                <a16:creationId xmlns:a16="http://schemas.microsoft.com/office/drawing/2014/main" xmlns="" id="{D84BF0D9-10B4-4831-ACE4-4F99D225DAE1}"/>
              </a:ext>
            </a:extLst>
          </p:cNvPr>
          <p:cNvSpPr/>
          <p:nvPr/>
        </p:nvSpPr>
        <p:spPr>
          <a:xfrm>
            <a:off x="1584000" y="3816000"/>
            <a:ext cx="14986440" cy="889044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endParaRPr lang="it-IT" sz="2800" b="0" i="0" u="none" strike="noStrike" kern="1200" cap="none" spc="0" baseline="0" dirty="0">
              <a:ln>
                <a:noFill/>
              </a:ln>
              <a:solidFill>
                <a:srgbClr val="000000"/>
              </a:solidFill>
              <a:latin typeface="Calibri"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it-IT" sz="3000" b="1" i="0" u="none" strike="noStrike" kern="1200" cap="none" spc="0" baseline="0" dirty="0">
                <a:ln>
                  <a:noFill/>
                </a:ln>
                <a:solidFill>
                  <a:srgbClr val="000000"/>
                </a:solidFill>
                <a:latin typeface="Calibri" pitchFamily="34"/>
                <a:ea typeface="Microsoft YaHei" pitchFamily="2"/>
                <a:cs typeface="Calibri" pitchFamily="34"/>
              </a:rPr>
              <a:t>Svolgere</a:t>
            </a:r>
            <a:r>
              <a:rPr lang="it-IT" sz="3000" b="0" i="0" u="none" strike="noStrike" kern="1200" cap="none" spc="0" baseline="0" dirty="0">
                <a:ln>
                  <a:noFill/>
                </a:ln>
                <a:solidFill>
                  <a:srgbClr val="000000"/>
                </a:solidFill>
                <a:latin typeface="Calibri" pitchFamily="34"/>
                <a:ea typeface="Microsoft YaHei" pitchFamily="2"/>
                <a:cs typeface="Calibri" pitchFamily="34"/>
              </a:rPr>
              <a:t> incarichi di Sostituzione e Provvisori a tempo determinato come medici di Medicina Generale: AP – CA – EST – ATP – PENITENZIARI-CAU (Art. 2 </a:t>
            </a:r>
            <a:r>
              <a:rPr lang="it-IT" sz="3000" b="0" i="1" u="none" strike="noStrike" kern="1200" cap="none" spc="0" baseline="0" dirty="0">
                <a:ln>
                  <a:noFill/>
                </a:ln>
                <a:solidFill>
                  <a:srgbClr val="000000"/>
                </a:solidFill>
                <a:latin typeface="Calibri" pitchFamily="34"/>
                <a:ea typeface="Microsoft YaHei" pitchFamily="2"/>
                <a:cs typeface="Calibri" pitchFamily="34"/>
              </a:rPr>
              <a:t>quinquies</a:t>
            </a:r>
            <a:r>
              <a:rPr lang="it-IT" sz="3000" b="0" i="0" u="none" strike="noStrike" kern="1200" cap="none" spc="0" baseline="0" dirty="0">
                <a:ln>
                  <a:noFill/>
                </a:ln>
                <a:solidFill>
                  <a:srgbClr val="000000"/>
                </a:solidFill>
                <a:latin typeface="Calibri" pitchFamily="34"/>
                <a:ea typeface="Microsoft YaHei" pitchFamily="2"/>
                <a:cs typeface="Calibri" pitchFamily="34"/>
              </a:rPr>
              <a:t> D.L. 18/2020)</a:t>
            </a:r>
            <a:r>
              <a:rPr lang="it-IT" sz="3000" b="0" i="0" u="none" strike="noStrike" kern="1200" cap="none" spc="0" baseline="0" dirty="0">
                <a:ln>
                  <a:noFill/>
                </a:ln>
                <a:solidFill>
                  <a:srgbClr val="000000"/>
                </a:solidFill>
                <a:latin typeface="Calibri" pitchFamily="34"/>
                <a:ea typeface="Calibri" pitchFamily="34"/>
                <a:cs typeface="Calibri" pitchFamily="34"/>
              </a:rPr>
              <a:t>.</a:t>
            </a:r>
          </a:p>
          <a:p>
            <a:pPr marL="0" marR="0" lvl="0" indent="0"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3000" b="1" i="0" u="none" strike="noStrike" kern="1200" cap="none" spc="0" baseline="0" dirty="0">
                <a:ln>
                  <a:noFill/>
                </a:ln>
                <a:solidFill>
                  <a:srgbClr val="000000"/>
                </a:solidFill>
                <a:latin typeface="Calibri" pitchFamily="34"/>
                <a:ea typeface="Microsoft YaHei" pitchFamily="2"/>
                <a:cs typeface="Calibri" pitchFamily="34"/>
              </a:rPr>
              <a:t>Mantenere</a:t>
            </a:r>
            <a:r>
              <a:rPr lang="it-IT" sz="3000" b="0" i="0" u="none" strike="noStrike" kern="1200" cap="none" spc="0" baseline="0" dirty="0">
                <a:ln>
                  <a:noFill/>
                </a:ln>
                <a:solidFill>
                  <a:srgbClr val="000000"/>
                </a:solidFill>
                <a:latin typeface="Calibri" pitchFamily="34"/>
                <a:ea typeface="Microsoft YaHei" pitchFamily="2"/>
                <a:cs typeface="Calibri" pitchFamily="34"/>
              </a:rPr>
              <a:t> incarichi convenzionali della MG a tempo indeterminato, limitatamente ai corsisti frequentanti i trienni 2020/2023; 2021/2024; 2022/2025; 2023-26 (D.M. 28.9.20; D.M. 14.7.21; D.M. 08/03/2023)</a:t>
            </a:r>
            <a:r>
              <a:rPr lang="it-IT" sz="3000" b="0" i="0" u="none" strike="noStrike" kern="1200" cap="none" spc="0" baseline="0" dirty="0">
                <a:ln>
                  <a:noFill/>
                </a:ln>
                <a:solidFill>
                  <a:srgbClr val="000000"/>
                </a:solidFill>
                <a:latin typeface="Calibri" pitchFamily="34"/>
                <a:ea typeface="Calibri" pitchFamily="34"/>
                <a:cs typeface="Calibri" pitchFamily="34"/>
              </a:rPr>
              <a:t>.</a:t>
            </a:r>
          </a:p>
          <a:p>
            <a:pPr marL="0" marR="0" lvl="0" indent="0"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Microsoft YaHei" pitchFamily="2"/>
              <a:cs typeface="Lucida Sans" pitchFamily="2"/>
            </a:endParaRPr>
          </a:p>
          <a:p>
            <a:pPr marL="0" marR="0" lvl="0" indent="0"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Microsoft YaHei" pitchFamily="2"/>
              <a:cs typeface="Lucida Sans" pitchFamily="2"/>
            </a:endParaRPr>
          </a:p>
          <a:p>
            <a:pPr marL="0" marR="0" lvl="0" indent="0" algn="just" rtl="0" hangingPunct="0">
              <a:lnSpc>
                <a:spcPct val="100000"/>
              </a:lnSpc>
              <a:spcBef>
                <a:spcPts val="0"/>
              </a:spcBef>
              <a:spcAft>
                <a:spcPts val="0"/>
              </a:spcAft>
              <a:buNone/>
              <a:tabLst/>
            </a:pPr>
            <a:r>
              <a:rPr lang="it-IT" sz="3000" b="1" i="0" u="none" strike="noStrike" kern="1200" cap="none" spc="0" baseline="0" dirty="0">
                <a:ln>
                  <a:noFill/>
                </a:ln>
                <a:solidFill>
                  <a:srgbClr val="000000"/>
                </a:solidFill>
                <a:latin typeface="Calibri" pitchFamily="34"/>
                <a:ea typeface="Microsoft YaHei" pitchFamily="2"/>
                <a:cs typeface="Calibri" pitchFamily="34"/>
              </a:rPr>
              <a:t>Assumere</a:t>
            </a:r>
            <a:r>
              <a:rPr lang="it-IT" sz="3000" b="0" i="0" u="none" strike="noStrike" kern="1200" cap="none" spc="0" baseline="0" dirty="0">
                <a:ln>
                  <a:noFill/>
                </a:ln>
                <a:solidFill>
                  <a:srgbClr val="000000"/>
                </a:solidFill>
                <a:latin typeface="Calibri" pitchFamily="34"/>
                <a:ea typeface="Microsoft YaHei" pitchFamily="2"/>
                <a:cs typeface="Calibri" pitchFamily="34"/>
              </a:rPr>
              <a:t> nuovi incarichi convenzionali della MG sotto condizione di conseguimento del diploma finale, con limitazione di massimale e orario come sopra indicati (cfr. slide n. 12)</a:t>
            </a:r>
            <a:r>
              <a:rPr lang="it-IT" sz="3000" b="0" i="0" u="none" strike="noStrike" kern="1200" cap="none" spc="0" baseline="0" dirty="0">
                <a:ln>
                  <a:noFill/>
                </a:ln>
                <a:solidFill>
                  <a:srgbClr val="000000"/>
                </a:solidFill>
                <a:latin typeface="Calibri" pitchFamily="34"/>
                <a:ea typeface="Calibri" pitchFamily="34"/>
                <a:cs typeface="Calibri" pitchFamily="34"/>
              </a:rPr>
              <a:t>.</a:t>
            </a:r>
          </a:p>
          <a:p>
            <a:pPr marL="0" marR="0" lvl="0" indent="0" algn="just"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3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a:p>
            <a:pPr marL="0" marR="0" lvl="0" indent="0" algn="just" rtl="0" hangingPunct="0">
              <a:lnSpc>
                <a:spcPct val="100000"/>
              </a:lnSpc>
              <a:spcBef>
                <a:spcPts val="0"/>
              </a:spcBef>
              <a:spcAft>
                <a:spcPts val="0"/>
              </a:spcAft>
              <a:buNone/>
              <a:tabLst/>
            </a:pPr>
            <a:endParaRPr lang="it-IT" sz="2000" b="0" i="0" u="none" strike="noStrike" kern="1200" cap="none" spc="0" baseline="0" dirty="0">
              <a:ln>
                <a:noFill/>
              </a:ln>
              <a:solidFill>
                <a:srgbClr val="000000"/>
              </a:solidFill>
              <a:latin typeface="Calibri" pitchFamily="34"/>
              <a:ea typeface="Calibri" pitchFamily="34"/>
              <a:cs typeface="Calibri" pitchFamily="34"/>
            </a:endParaRPr>
          </a:p>
        </p:txBody>
      </p:sp>
      <p:sp>
        <p:nvSpPr>
          <p:cNvPr id="5" name="TextBox 5">
            <a:extLst>
              <a:ext uri="{FF2B5EF4-FFF2-40B4-BE49-F238E27FC236}">
                <a16:creationId xmlns:a16="http://schemas.microsoft.com/office/drawing/2014/main" xmlns="" id="{B162F502-D949-FDFB-F843-2A4F6198D6A7}"/>
              </a:ext>
            </a:extLst>
          </p:cNvPr>
          <p:cNvSpPr/>
          <p:nvPr/>
        </p:nvSpPr>
        <p:spPr>
          <a:xfrm>
            <a:off x="4065120" y="883800"/>
            <a:ext cx="9814680" cy="1688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6000" b="0" i="0" u="none" strike="noStrike" kern="1200" cap="none" spc="0" baseline="0">
                <a:ln>
                  <a:noFill/>
                </a:ln>
                <a:solidFill>
                  <a:srgbClr val="000000"/>
                </a:solidFill>
                <a:latin typeface="DM Sans" pitchFamily="18"/>
                <a:ea typeface="Microsoft YaHei" pitchFamily="2"/>
                <a:cs typeface="Lucida Sans" pitchFamily="2"/>
              </a:rPr>
              <a:t>Attività consentite</a:t>
            </a:r>
          </a:p>
          <a:p>
            <a:pPr marL="0" marR="0" lvl="0" indent="0" algn="ctr" rtl="0" hangingPunct="1">
              <a:lnSpc>
                <a:spcPct val="100000"/>
              </a:lnSpc>
              <a:spcBef>
                <a:spcPts val="0"/>
              </a:spcBef>
              <a:spcAft>
                <a:spcPts val="0"/>
              </a:spcAft>
              <a:buNone/>
              <a:tabLst/>
            </a:pPr>
            <a:r>
              <a:rPr lang="it-IT" sz="6000" b="0" i="0" u="none" strike="noStrike" kern="1200" cap="none" spc="0" baseline="0">
                <a:ln>
                  <a:noFill/>
                </a:ln>
                <a:solidFill>
                  <a:srgbClr val="000000"/>
                </a:solidFill>
                <a:latin typeface="DM Sans" pitchFamily="18"/>
                <a:ea typeface="Microsoft YaHei" pitchFamily="2"/>
                <a:cs typeface="Lucida Sans" pitchFamily="2"/>
              </a:rPr>
              <a:t>in sintesi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EC41B2DF-B256-DB87-6104-FD97A93BEDDD}"/>
              </a:ext>
            </a:extLst>
          </p:cNvPr>
          <p:cNvSpPr/>
          <p:nvPr/>
        </p:nvSpPr>
        <p:spPr>
          <a:xfrm>
            <a:off x="6364800" y="952560"/>
            <a:ext cx="555804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1800"/>
            </a:pPr>
            <a:r>
              <a:rPr lang="it-IT" sz="8000" b="0" i="0" u="none" strike="noStrike" kern="1200" cap="none" spc="0" baseline="0">
                <a:ln>
                  <a:noFill/>
                </a:ln>
                <a:solidFill>
                  <a:srgbClr val="000000"/>
                </a:solidFill>
                <a:latin typeface="DM Sans" pitchFamily="18"/>
                <a:ea typeface="Microsoft YaHei" pitchFamily="2"/>
                <a:cs typeface="Lucida Sans" pitchFamily="2"/>
              </a:rPr>
              <a:t>Assenze</a:t>
            </a:r>
          </a:p>
        </p:txBody>
      </p:sp>
      <p:sp>
        <p:nvSpPr>
          <p:cNvPr id="3" name="TextBox 3">
            <a:extLst>
              <a:ext uri="{FF2B5EF4-FFF2-40B4-BE49-F238E27FC236}">
                <a16:creationId xmlns:a16="http://schemas.microsoft.com/office/drawing/2014/main" xmlns="" id="{1447D164-6346-C07E-0971-8179C4B472D2}"/>
              </a:ext>
            </a:extLst>
          </p:cNvPr>
          <p:cNvSpPr/>
          <p:nvPr/>
        </p:nvSpPr>
        <p:spPr>
          <a:xfrm>
            <a:off x="1202400" y="2171880"/>
            <a:ext cx="16408440" cy="63198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1800"/>
            </a:pPr>
            <a:endParaRPr lang="it-IT" sz="18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algn="ctr" rtl="0" hangingPunct="1">
              <a:lnSpc>
                <a:spcPct val="100000"/>
              </a:lnSpc>
              <a:spcBef>
                <a:spcPts val="0"/>
              </a:spcBef>
              <a:spcAft>
                <a:spcPts val="0"/>
              </a:spcAft>
              <a:buNone/>
              <a:tabLst/>
              <a:defRPr sz="1800"/>
            </a:pPr>
            <a:r>
              <a:rPr lang="it-IT" sz="3120" b="0" i="1" u="none" strike="noStrike" kern="1200" cap="none" spc="0" baseline="0">
                <a:ln>
                  <a:noFill/>
                </a:ln>
                <a:solidFill>
                  <a:srgbClr val="000000"/>
                </a:solidFill>
                <a:latin typeface="DM Sans" pitchFamily="18"/>
                <a:ea typeface="Microsoft YaHei" pitchFamily="2"/>
                <a:cs typeface="Lucida Sans" pitchFamily="2"/>
              </a:rPr>
              <a:t>Legge n.53 del 2000</a:t>
            </a:r>
          </a:p>
          <a:p>
            <a:pPr marL="0" marR="0" lvl="0" indent="0" algn="ctr" rtl="0" hangingPunct="1">
              <a:lnSpc>
                <a:spcPct val="100000"/>
              </a:lnSpc>
              <a:spcBef>
                <a:spcPts val="0"/>
              </a:spcBef>
              <a:spcAft>
                <a:spcPts val="0"/>
              </a:spcAft>
              <a:buNone/>
              <a:tabLst/>
              <a:defRPr sz="1800"/>
            </a:pPr>
            <a:r>
              <a:rPr lang="it-IT" sz="3120" b="0" i="1" u="none" strike="noStrike" kern="1200" cap="none" spc="0" baseline="0">
                <a:ln>
                  <a:noFill/>
                </a:ln>
                <a:solidFill>
                  <a:srgbClr val="000000"/>
                </a:solidFill>
                <a:latin typeface="DM Sans" pitchFamily="18"/>
                <a:ea typeface="Microsoft YaHei" pitchFamily="2"/>
                <a:cs typeface="Lucida Sans" pitchFamily="2"/>
              </a:rPr>
              <a:t>D.Lgs. n. 151 del 26/03/2001</a:t>
            </a:r>
          </a:p>
          <a:p>
            <a:pPr marL="0" marR="0" lvl="0" indent="0" algn="ctr" rtl="0" hangingPunct="1">
              <a:lnSpc>
                <a:spcPct val="100000"/>
              </a:lnSpc>
              <a:spcBef>
                <a:spcPts val="0"/>
              </a:spcBef>
              <a:spcAft>
                <a:spcPts val="0"/>
              </a:spcAft>
              <a:buNone/>
              <a:tabLst/>
              <a:defRPr sz="1800"/>
            </a:pPr>
            <a:endParaRPr lang="it-IT" sz="3120" b="0" i="1" u="none" strike="noStrike" kern="1200" cap="none" spc="0" baseline="0">
              <a:ln>
                <a:noFill/>
              </a:ln>
              <a:solidFill>
                <a:srgbClr val="000000"/>
              </a:solidFill>
              <a:latin typeface="DM Sans" pitchFamily="18"/>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1" i="0" u="none" strike="noStrike" kern="1200" cap="none" spc="0" baseline="0">
                <a:ln>
                  <a:noFill/>
                </a:ln>
                <a:solidFill>
                  <a:srgbClr val="000000"/>
                </a:solidFill>
                <a:latin typeface="Calibri" pitchFamily="34"/>
                <a:ea typeface="Microsoft YaHei" pitchFamily="2"/>
                <a:cs typeface="Lucida Sans" pitchFamily="2"/>
              </a:rPr>
              <a:t>30 giorni all'anno </a:t>
            </a:r>
            <a:r>
              <a:rPr lang="it-IT" sz="4000" b="0" i="0" u="none" strike="noStrike" kern="1200" cap="none" spc="0" baseline="0">
                <a:ln>
                  <a:noFill/>
                </a:ln>
                <a:solidFill>
                  <a:srgbClr val="000000"/>
                </a:solidFill>
                <a:latin typeface="Calibri" pitchFamily="34"/>
                <a:ea typeface="Microsoft YaHei" pitchFamily="2"/>
                <a:cs typeface="Lucida Sans" pitchFamily="2"/>
              </a:rPr>
              <a:t>per permessi personali e/o malattia</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vanno autorizzate preventivamente dal Coordinatore di riferimento e comunicato al responsabile amministrativo</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per malattia non più di 40 giorni consecutivi</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necessario certificato medico da inviare alla sede amministrativa entro 3 gg</a:t>
            </a: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endParaRPr lang="it-IT" sz="24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1800"/>
            </a:pPr>
            <a:r>
              <a:rPr lang="it-IT" sz="4000" b="0" i="0" u="none" strike="noStrike" kern="1200" cap="none" spc="0" baseline="0">
                <a:ln>
                  <a:noFill/>
                </a:ln>
                <a:solidFill>
                  <a:srgbClr val="000000"/>
                </a:solidFill>
                <a:latin typeface="Calibri" pitchFamily="34"/>
                <a:ea typeface="Microsoft YaHei" pitchFamily="2"/>
                <a:cs typeface="Lucida Sans" pitchFamily="2"/>
              </a:rPr>
              <a:t>le ore formative perse nei giorni di assenza devono essere obbligatoriamente recuperate in accordo con i coordinatori di riferimento</a:t>
            </a:r>
          </a:p>
        </p:txBody>
      </p:sp>
      <p:sp>
        <p:nvSpPr>
          <p:cNvPr id="4" name="Freeform 7">
            <a:extLst>
              <a:ext uri="{FF2B5EF4-FFF2-40B4-BE49-F238E27FC236}">
                <a16:creationId xmlns:a16="http://schemas.microsoft.com/office/drawing/2014/main" xmlns="" id="{F04A43A2-A3A8-F207-D231-F178BC8B7197}"/>
              </a:ext>
            </a:extLst>
          </p:cNvPr>
          <p:cNvSpPr/>
          <p:nvPr/>
        </p:nvSpPr>
        <p:spPr>
          <a:xfrm>
            <a:off x="0" y="-486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31F7CB87-AF5B-EE59-9A66-A7369F49393E}"/>
              </a:ext>
            </a:extLst>
          </p:cNvPr>
          <p:cNvSpPr/>
          <p:nvPr/>
        </p:nvSpPr>
        <p:spPr>
          <a:xfrm>
            <a:off x="1698119" y="1929240"/>
            <a:ext cx="14549040" cy="59479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ctr" rtl="0" hangingPunct="1">
              <a:lnSpc>
                <a:spcPct val="100000"/>
              </a:lnSpc>
              <a:spcBef>
                <a:spcPts val="0"/>
              </a:spcBef>
              <a:spcAft>
                <a:spcPts val="0"/>
              </a:spcAft>
              <a:buNone/>
              <a:tabLst/>
              <a:defRPr sz="3600">
                <a:latin typeface="Calibri" pitchFamily="34"/>
              </a:defRPr>
            </a:pPr>
            <a:r>
              <a:rPr lang="it-IT" sz="3600" b="0" i="1" u="none" strike="noStrike" kern="1200" cap="none" spc="0" baseline="0">
                <a:ln>
                  <a:noFill/>
                </a:ln>
                <a:solidFill>
                  <a:srgbClr val="000000"/>
                </a:solidFill>
                <a:latin typeface="Calibri" pitchFamily="34"/>
                <a:ea typeface="Microsoft YaHei" pitchFamily="2"/>
                <a:cs typeface="Lucida Sans" pitchFamily="2"/>
              </a:rPr>
              <a:t>Legge n.53 del 2000</a:t>
            </a:r>
          </a:p>
          <a:p>
            <a:pPr marL="0" marR="0" lvl="0" indent="0" algn="ctr" rtl="0" hangingPunct="1">
              <a:lnSpc>
                <a:spcPct val="100000"/>
              </a:lnSpc>
              <a:spcBef>
                <a:spcPts val="0"/>
              </a:spcBef>
              <a:spcAft>
                <a:spcPts val="0"/>
              </a:spcAft>
              <a:buNone/>
              <a:tabLst/>
              <a:defRPr sz="3600">
                <a:latin typeface="Calibri" pitchFamily="34"/>
              </a:defRPr>
            </a:pPr>
            <a:r>
              <a:rPr lang="it-IT" sz="3600" b="0" i="1" u="none" strike="noStrike" kern="1200" cap="none" spc="0" baseline="0">
                <a:ln>
                  <a:noFill/>
                </a:ln>
                <a:solidFill>
                  <a:srgbClr val="000000"/>
                </a:solidFill>
                <a:latin typeface="Calibri" pitchFamily="34"/>
                <a:ea typeface="Microsoft YaHei" pitchFamily="2"/>
                <a:cs typeface="Lucida Sans" pitchFamily="2"/>
              </a:rPr>
              <a:t>D.Lgs. n. 151 del 26/03/2001</a:t>
            </a:r>
          </a:p>
          <a:p>
            <a:pPr marL="0" marR="0" lvl="1" indent="0" algn="l" rtl="0" hangingPunct="1">
              <a:lnSpc>
                <a:spcPct val="100000"/>
              </a:lnSpc>
              <a:spcBef>
                <a:spcPts val="0"/>
              </a:spcBef>
              <a:spcAft>
                <a:spcPts val="0"/>
              </a:spcAft>
              <a:buNone/>
              <a:tabLst/>
              <a:defRPr sz="3600">
                <a:latin typeface="Calibri" pitchFamily="34"/>
              </a:defRPr>
            </a:pPr>
            <a:endParaRPr lang="it-IT" sz="3600" b="0" i="0" u="none" strike="noStrike" kern="1200" cap="none">
              <a:ln>
                <a:noFill/>
              </a:ln>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Obbligatoria per 5 mesi- facoltativa da 1 a 3 mesi</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Comunicazione scritta dello stato di gravidanza e della data presunta del parto al referente amministrativo e al Servizio Regionale</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Sospensione dell'erogazione della borsa di studio per il periodo di assenza</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Sospensione da tutte le attivita’ corsuali per l’intero periodo di assenza</a:t>
            </a: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endParaRPr lang="it-IT" sz="3600" b="0" i="0" u="none" strike="noStrike" kern="1200" cap="none" spc="0" baseline="0">
              <a:ln>
                <a:noFill/>
              </a:ln>
              <a:solidFill>
                <a:srgbClr val="000000"/>
              </a:solidFill>
              <a:latin typeface="Calibri" pitchFamily="34"/>
              <a:ea typeface="Microsoft YaHei" pitchFamily="2"/>
              <a:cs typeface="Lucida Sans" pitchFamily="2"/>
            </a:endParaRPr>
          </a:p>
          <a:p>
            <a:pPr marL="0" marR="0" lvl="1" indent="0" algn="l" rtl="0" hangingPunct="1">
              <a:lnSpc>
                <a:spcPct val="100000"/>
              </a:lnSpc>
              <a:spcBef>
                <a:spcPts val="0"/>
              </a:spcBef>
              <a:spcAft>
                <a:spcPts val="0"/>
              </a:spcAft>
              <a:buClr>
                <a:srgbClr val="000000"/>
              </a:buClr>
              <a:buSzPct val="45000"/>
              <a:buFont typeface="Arial" pitchFamily="32"/>
              <a:buChar char="•"/>
              <a:tabLst/>
              <a:defRPr sz="3600">
                <a:latin typeface="Calibri" pitchFamily="34"/>
              </a:defRPr>
            </a:pPr>
            <a:r>
              <a:rPr lang="it-IT" sz="3600" b="0" i="0" u="none" strike="noStrike" kern="1200" cap="none" spc="0" baseline="0">
                <a:ln>
                  <a:noFill/>
                </a:ln>
                <a:solidFill>
                  <a:srgbClr val="000000"/>
                </a:solidFill>
                <a:latin typeface="Calibri" pitchFamily="34"/>
                <a:ea typeface="Microsoft YaHei" pitchFamily="2"/>
                <a:cs typeface="Lucida Sans" pitchFamily="2"/>
              </a:rPr>
              <a:t>Recupero a fine corso del periodo di sospensione per gravidanza</a:t>
            </a:r>
          </a:p>
        </p:txBody>
      </p:sp>
      <p:pic>
        <p:nvPicPr>
          <p:cNvPr id="3" name="Picture 3">
            <a:extLst>
              <a:ext uri="{FF2B5EF4-FFF2-40B4-BE49-F238E27FC236}">
                <a16:creationId xmlns:a16="http://schemas.microsoft.com/office/drawing/2014/main" xmlns="" id="{74198071-5520-D86A-CE9D-B7141DBE865A}"/>
              </a:ext>
            </a:extLst>
          </p:cNvPr>
          <p:cNvPicPr>
            <a:picLocks noChangeAspect="1"/>
          </p:cNvPicPr>
          <p:nvPr/>
        </p:nvPicPr>
        <p:blipFill>
          <a:blip r:embed="rId3">
            <a:lum/>
            <a:alphaModFix/>
          </a:blip>
          <a:srcRect/>
          <a:stretch>
            <a:fillRect/>
          </a:stretch>
        </p:blipFill>
        <p:spPr>
          <a:xfrm>
            <a:off x="13254120" y="900000"/>
            <a:ext cx="3665880" cy="1432080"/>
          </a:xfrm>
          <a:prstGeom prst="rect">
            <a:avLst/>
          </a:prstGeom>
          <a:noFill/>
          <a:ln cap="flat">
            <a:noFill/>
          </a:ln>
        </p:spPr>
      </p:pic>
      <p:sp>
        <p:nvSpPr>
          <p:cNvPr id="4" name="TextBox 4">
            <a:extLst>
              <a:ext uri="{FF2B5EF4-FFF2-40B4-BE49-F238E27FC236}">
                <a16:creationId xmlns:a16="http://schemas.microsoft.com/office/drawing/2014/main" xmlns="" id="{095C3143-108C-AD66-915A-29970A681990}"/>
              </a:ext>
            </a:extLst>
          </p:cNvPr>
          <p:cNvSpPr/>
          <p:nvPr/>
        </p:nvSpPr>
        <p:spPr>
          <a:xfrm>
            <a:off x="5368320" y="914400"/>
            <a:ext cx="7551000"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defRPr sz="8000">
                <a:latin typeface="Calibri" pitchFamily="34"/>
              </a:defRPr>
            </a:pPr>
            <a:r>
              <a:rPr lang="it-IT" sz="8000" b="0" i="0" u="none" strike="noStrike" kern="1200" cap="none" spc="0" baseline="0">
                <a:ln>
                  <a:noFill/>
                </a:ln>
                <a:solidFill>
                  <a:srgbClr val="000000"/>
                </a:solidFill>
                <a:latin typeface="Calibri" pitchFamily="34"/>
                <a:ea typeface="Microsoft YaHei" pitchFamily="2"/>
                <a:cs typeface="Lucida Sans" pitchFamily="2"/>
              </a:rPr>
              <a:t>Maternità</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CB4237AB-DEAD-853A-6D44-1951AF18EC78}"/>
              </a:ext>
            </a:extLst>
          </p:cNvPr>
          <p:cNvSpPr/>
          <p:nvPr/>
        </p:nvSpPr>
        <p:spPr>
          <a:xfrm>
            <a:off x="7056000" y="4031999"/>
            <a:ext cx="8640720" cy="41954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Segnalazione assenze</a:t>
            </a:r>
          </a:p>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Libretto personale dei giudizi</a:t>
            </a:r>
          </a:p>
          <a:p>
            <a:pPr marL="0" marR="0" lvl="0" indent="0" algn="l" rtl="0" hangingPunct="1">
              <a:lnSpc>
                <a:spcPct val="150000"/>
              </a:lnSpc>
              <a:spcBef>
                <a:spcPts val="0"/>
              </a:spcBef>
              <a:spcAft>
                <a:spcPts val="0"/>
              </a:spcAft>
              <a:buClr>
                <a:srgbClr val="000000"/>
              </a:buClr>
              <a:buSzPct val="45000"/>
              <a:buFont typeface="Arial" pitchFamily="32"/>
              <a:buChar char="•"/>
              <a:tabLst/>
            </a:pPr>
            <a:r>
              <a:rPr lang="it-IT" sz="4400" b="0" i="0" u="none" strike="noStrike" kern="1200" cap="none" spc="0" baseline="0">
                <a:ln>
                  <a:noFill/>
                </a:ln>
                <a:solidFill>
                  <a:srgbClr val="000000"/>
                </a:solidFill>
                <a:latin typeface="Calibri" pitchFamily="34"/>
                <a:ea typeface="Microsoft YaHei" pitchFamily="2"/>
                <a:cs typeface="Lucida Sans" pitchFamily="2"/>
              </a:rPr>
              <a:t>Modulistica (cambio di residenza, comunicazione maternità, ritiro dal Corso, etc..)</a:t>
            </a:r>
          </a:p>
        </p:txBody>
      </p:sp>
      <p:sp>
        <p:nvSpPr>
          <p:cNvPr id="3" name="TextBox 3">
            <a:extLst>
              <a:ext uri="{FF2B5EF4-FFF2-40B4-BE49-F238E27FC236}">
                <a16:creationId xmlns:a16="http://schemas.microsoft.com/office/drawing/2014/main" xmlns="" id="{091A1D5F-9F6F-A40B-03B0-020696718A15}"/>
              </a:ext>
            </a:extLst>
          </p:cNvPr>
          <p:cNvSpPr/>
          <p:nvPr/>
        </p:nvSpPr>
        <p:spPr>
          <a:xfrm>
            <a:off x="1306440" y="1011960"/>
            <a:ext cx="15674759"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Documenti e Modulistica obbligatoria</a:t>
            </a:r>
          </a:p>
        </p:txBody>
      </p:sp>
      <p:pic>
        <p:nvPicPr>
          <p:cNvPr id="4" name="Picture 4">
            <a:extLst>
              <a:ext uri="{FF2B5EF4-FFF2-40B4-BE49-F238E27FC236}">
                <a16:creationId xmlns:a16="http://schemas.microsoft.com/office/drawing/2014/main" xmlns="" id="{75E40903-FDE6-CCA6-C763-C3C8FFFC5B06}"/>
              </a:ext>
            </a:extLst>
          </p:cNvPr>
          <p:cNvPicPr>
            <a:picLocks noChangeAspect="1"/>
          </p:cNvPicPr>
          <p:nvPr/>
        </p:nvPicPr>
        <p:blipFill>
          <a:blip r:embed="rId3">
            <a:lum/>
            <a:alphaModFix/>
          </a:blip>
          <a:srcRect/>
          <a:stretch>
            <a:fillRect/>
          </a:stretch>
        </p:blipFill>
        <p:spPr>
          <a:xfrm>
            <a:off x="1728000" y="3744000"/>
            <a:ext cx="4273920" cy="345600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73DB0989-221A-EF74-8B26-DEFC4A9F843A}"/>
              </a:ext>
            </a:extLst>
          </p:cNvPr>
          <p:cNvSpPr/>
          <p:nvPr/>
        </p:nvSpPr>
        <p:spPr>
          <a:xfrm>
            <a:off x="741240" y="2232000"/>
            <a:ext cx="6602760" cy="7008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Il D.M. 7 marzo 2006, art.18 cita:</a:t>
            </a:r>
          </a:p>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 </a:t>
            </a:r>
          </a:p>
          <a:p>
            <a:pPr marL="0" marR="0" lvl="0" indent="0" algn="ctr" rtl="0" hangingPunct="1">
              <a:lnSpc>
                <a:spcPct val="100000"/>
              </a:lnSpc>
              <a:spcBef>
                <a:spcPts val="0"/>
              </a:spcBef>
              <a:spcAft>
                <a:spcPts val="0"/>
              </a:spcAft>
              <a:buNone/>
              <a:tabLst/>
            </a:pPr>
            <a:r>
              <a:rPr lang="it-IT" sz="4000" b="0" i="0" u="none" strike="noStrike" kern="1200" cap="none" spc="0" baseline="0" dirty="0">
                <a:ln>
                  <a:noFill/>
                </a:ln>
                <a:solidFill>
                  <a:srgbClr val="000000"/>
                </a:solidFill>
                <a:latin typeface="Calibri" pitchFamily="34"/>
                <a:ea typeface="Microsoft YaHei" pitchFamily="2"/>
                <a:cs typeface="Lucida Sans" pitchFamily="2"/>
              </a:rPr>
              <a:t>"</a:t>
            </a:r>
            <a:r>
              <a:rPr lang="it-IT" sz="4000" b="0" i="1" u="none" strike="noStrike" kern="1200" cap="none" spc="0" baseline="0" dirty="0">
                <a:ln>
                  <a:noFill/>
                </a:ln>
                <a:solidFill>
                  <a:srgbClr val="000000"/>
                </a:solidFill>
                <a:latin typeface="Calibri" pitchFamily="34"/>
                <a:ea typeface="Microsoft YaHei" pitchFamily="2"/>
                <a:cs typeface="Lucida Sans" pitchFamily="2"/>
              </a:rPr>
              <a:t>I medici in formazione devono essere coperti da polizza assicurativa per i </a:t>
            </a:r>
            <a:r>
              <a:rPr lang="it-IT" sz="4000" b="1" i="1" u="none" strike="noStrike" kern="1200" cap="none" spc="0" baseline="0" dirty="0">
                <a:ln>
                  <a:noFill/>
                </a:ln>
                <a:solidFill>
                  <a:srgbClr val="000000"/>
                </a:solidFill>
                <a:latin typeface="Calibri" pitchFamily="34"/>
                <a:ea typeface="Microsoft YaHei" pitchFamily="2"/>
                <a:cs typeface="Lucida Sans" pitchFamily="2"/>
              </a:rPr>
              <a:t>rischi professionali</a:t>
            </a:r>
            <a:r>
              <a:rPr lang="it-IT" sz="4000" b="0" i="1" u="none" strike="noStrike" kern="1200" cap="none" spc="0" baseline="0" dirty="0">
                <a:ln>
                  <a:noFill/>
                </a:ln>
                <a:solidFill>
                  <a:srgbClr val="000000"/>
                </a:solidFill>
                <a:latin typeface="Calibri" pitchFamily="34"/>
                <a:ea typeface="Microsoft YaHei" pitchFamily="2"/>
                <a:cs typeface="Lucida Sans" pitchFamily="2"/>
              </a:rPr>
              <a:t> e gli </a:t>
            </a:r>
            <a:r>
              <a:rPr lang="it-IT" sz="4000" b="1" i="1" u="none" strike="noStrike" kern="1200" cap="none" spc="0" baseline="0" dirty="0">
                <a:ln>
                  <a:noFill/>
                </a:ln>
                <a:solidFill>
                  <a:srgbClr val="000000"/>
                </a:solidFill>
                <a:latin typeface="Calibri" pitchFamily="34"/>
                <a:ea typeface="Microsoft YaHei" pitchFamily="2"/>
                <a:cs typeface="Lucida Sans" pitchFamily="2"/>
              </a:rPr>
              <a:t>infortuni</a:t>
            </a:r>
            <a:r>
              <a:rPr lang="it-IT" sz="4000" b="0" i="1" u="none" strike="noStrike" kern="1200" cap="none" spc="0" baseline="0" dirty="0">
                <a:ln>
                  <a:noFill/>
                </a:ln>
                <a:solidFill>
                  <a:srgbClr val="000000"/>
                </a:solidFill>
                <a:latin typeface="Calibri" pitchFamily="34"/>
                <a:ea typeface="Microsoft YaHei" pitchFamily="2"/>
                <a:cs typeface="Lucida Sans" pitchFamily="2"/>
              </a:rPr>
              <a:t> connessi all'attività di formazione in base alle condizioni generali stabiliti</a:t>
            </a:r>
          </a:p>
          <a:p>
            <a:pPr marL="0" marR="0" lvl="0" indent="0" algn="ctr" rtl="0" hangingPunct="1">
              <a:lnSpc>
                <a:spcPct val="100000"/>
              </a:lnSpc>
              <a:spcBef>
                <a:spcPts val="0"/>
              </a:spcBef>
              <a:spcAft>
                <a:spcPts val="0"/>
              </a:spcAft>
              <a:buNone/>
              <a:tabLst/>
            </a:pPr>
            <a:r>
              <a:rPr lang="it-IT" sz="4000" b="0" i="1" u="none" strike="noStrike" kern="1200" cap="none" spc="0" baseline="0" dirty="0">
                <a:ln>
                  <a:noFill/>
                </a:ln>
                <a:solidFill>
                  <a:srgbClr val="000000"/>
                </a:solidFill>
                <a:latin typeface="Calibri" pitchFamily="34"/>
                <a:ea typeface="Microsoft YaHei" pitchFamily="2"/>
                <a:cs typeface="Lucida Sans" pitchFamily="2"/>
              </a:rPr>
              <a:t>dalla Regione."</a:t>
            </a:r>
          </a:p>
          <a:p>
            <a:pPr marL="0" marR="0" lvl="0" indent="0" algn="l" rtl="0" hangingPunct="1">
              <a:lnSpc>
                <a:spcPct val="100000"/>
              </a:lnSpc>
              <a:spcBef>
                <a:spcPts val="0"/>
              </a:spcBef>
              <a:spcAft>
                <a:spcPts val="0"/>
              </a:spcAft>
              <a:buNone/>
              <a:tabLst/>
            </a:pPr>
            <a:endParaRPr lang="it-IT" sz="4000" b="0" i="0" u="none" strike="noStrike" kern="1200" cap="none" spc="0" baseline="0" dirty="0">
              <a:ln>
                <a:noFill/>
              </a:ln>
              <a:solidFill>
                <a:srgbClr val="000000"/>
              </a:solidFill>
              <a:latin typeface="Calibri" pitchFamily="34"/>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26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260" b="0" i="0" u="none" strike="noStrike" kern="1200" cap="none" spc="0" baseline="0" dirty="0">
              <a:ln>
                <a:noFill/>
              </a:ln>
              <a:solidFill>
                <a:srgbClr val="000000"/>
              </a:solidFill>
              <a:latin typeface="Open Sans" pitchFamily="18"/>
              <a:ea typeface="Microsoft YaHei" pitchFamily="2"/>
              <a:cs typeface="Lucida Sans" pitchFamily="2"/>
            </a:endParaRPr>
          </a:p>
        </p:txBody>
      </p:sp>
      <p:pic>
        <p:nvPicPr>
          <p:cNvPr id="3" name="Picture 3">
            <a:extLst>
              <a:ext uri="{FF2B5EF4-FFF2-40B4-BE49-F238E27FC236}">
                <a16:creationId xmlns:a16="http://schemas.microsoft.com/office/drawing/2014/main" xmlns="" id="{98D264FC-A806-8009-0EF5-C79AA12ECAAC}"/>
              </a:ext>
            </a:extLst>
          </p:cNvPr>
          <p:cNvPicPr>
            <a:picLocks noChangeAspect="1"/>
          </p:cNvPicPr>
          <p:nvPr/>
        </p:nvPicPr>
        <p:blipFill>
          <a:blip r:embed="rId3">
            <a:lum/>
            <a:alphaModFix/>
          </a:blip>
          <a:srcRect/>
          <a:stretch>
            <a:fillRect/>
          </a:stretch>
        </p:blipFill>
        <p:spPr>
          <a:xfrm>
            <a:off x="8466840" y="1320480"/>
            <a:ext cx="4925160" cy="4799520"/>
          </a:xfrm>
          <a:prstGeom prst="rect">
            <a:avLst/>
          </a:prstGeom>
          <a:noFill/>
          <a:ln cap="flat">
            <a:noFill/>
          </a:ln>
        </p:spPr>
      </p:pic>
      <p:sp>
        <p:nvSpPr>
          <p:cNvPr id="4" name="TextBox 4">
            <a:extLst>
              <a:ext uri="{FF2B5EF4-FFF2-40B4-BE49-F238E27FC236}">
                <a16:creationId xmlns:a16="http://schemas.microsoft.com/office/drawing/2014/main" xmlns="" id="{F0F02920-50E5-7A41-41AC-1FE6613E096E}"/>
              </a:ext>
            </a:extLst>
          </p:cNvPr>
          <p:cNvSpPr/>
          <p:nvPr/>
        </p:nvSpPr>
        <p:spPr>
          <a:xfrm>
            <a:off x="9806848" y="1806300"/>
            <a:ext cx="2840760" cy="3827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pPr>
            <a:r>
              <a:rPr lang="it-IT" sz="3410" b="0" i="0" u="none" strike="noStrike" kern="1200" cap="none" spc="0" baseline="0" dirty="0">
                <a:ln>
                  <a:noFill/>
                </a:ln>
                <a:solidFill>
                  <a:srgbClr val="000000"/>
                </a:solidFill>
                <a:latin typeface="Open Sans" pitchFamily="18"/>
                <a:ea typeface="Microsoft YaHei" pitchFamily="2"/>
                <a:cs typeface="Lucida Sans" pitchFamily="2"/>
              </a:rPr>
              <a:t>Le polizze sono stipulate direttamente dagli interessati</a:t>
            </a: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endParaRPr lang="it-IT" sz="3410" b="0" i="0" u="none" strike="noStrike" kern="1200" cap="none" spc="0" baseline="0" dirty="0">
              <a:ln>
                <a:noFill/>
              </a:ln>
              <a:solidFill>
                <a:srgbClr val="000000"/>
              </a:solidFill>
              <a:latin typeface="Open Sans" pitchFamily="18"/>
              <a:ea typeface="Microsoft YaHei" pitchFamily="2"/>
              <a:cs typeface="Lucida Sans" pitchFamily="2"/>
            </a:endParaRPr>
          </a:p>
        </p:txBody>
      </p:sp>
      <p:pic>
        <p:nvPicPr>
          <p:cNvPr id="5" name="Picture 5">
            <a:extLst>
              <a:ext uri="{FF2B5EF4-FFF2-40B4-BE49-F238E27FC236}">
                <a16:creationId xmlns:a16="http://schemas.microsoft.com/office/drawing/2014/main" xmlns="" id="{5D247A5E-0E73-30A5-B53D-31E7411D3787}"/>
              </a:ext>
            </a:extLst>
          </p:cNvPr>
          <p:cNvPicPr>
            <a:picLocks noChangeAspect="1"/>
          </p:cNvPicPr>
          <p:nvPr/>
        </p:nvPicPr>
        <p:blipFill>
          <a:blip r:embed="rId4">
            <a:lum/>
            <a:alphaModFix/>
          </a:blip>
          <a:srcRect/>
          <a:stretch>
            <a:fillRect/>
          </a:stretch>
        </p:blipFill>
        <p:spPr>
          <a:xfrm>
            <a:off x="6768000" y="5123520"/>
            <a:ext cx="5034600" cy="4668480"/>
          </a:xfrm>
          <a:prstGeom prst="rect">
            <a:avLst/>
          </a:prstGeom>
          <a:noFill/>
          <a:ln cap="flat">
            <a:noFill/>
          </a:ln>
        </p:spPr>
      </p:pic>
      <p:pic>
        <p:nvPicPr>
          <p:cNvPr id="6" name="Picture 6">
            <a:extLst>
              <a:ext uri="{FF2B5EF4-FFF2-40B4-BE49-F238E27FC236}">
                <a16:creationId xmlns:a16="http://schemas.microsoft.com/office/drawing/2014/main" xmlns="" id="{8622ADBF-5BD0-A82B-2BF1-0BB48F3D2A06}"/>
              </a:ext>
            </a:extLst>
          </p:cNvPr>
          <p:cNvPicPr>
            <a:picLocks noChangeAspect="1"/>
          </p:cNvPicPr>
          <p:nvPr/>
        </p:nvPicPr>
        <p:blipFill>
          <a:blip r:embed="rId5">
            <a:lum/>
            <a:alphaModFix/>
          </a:blip>
          <a:srcRect/>
          <a:stretch>
            <a:fillRect/>
          </a:stretch>
        </p:blipFill>
        <p:spPr>
          <a:xfrm>
            <a:off x="12066120" y="4243320"/>
            <a:ext cx="5141880" cy="4468680"/>
          </a:xfrm>
          <a:prstGeom prst="rect">
            <a:avLst/>
          </a:prstGeom>
          <a:noFill/>
          <a:ln cap="flat">
            <a:noFill/>
          </a:ln>
        </p:spPr>
      </p:pic>
      <p:sp>
        <p:nvSpPr>
          <p:cNvPr id="7" name="TextBox 7">
            <a:extLst>
              <a:ext uri="{FF2B5EF4-FFF2-40B4-BE49-F238E27FC236}">
                <a16:creationId xmlns:a16="http://schemas.microsoft.com/office/drawing/2014/main" xmlns="" id="{9B2084F2-DAFE-7286-445D-C6432EB8BA7D}"/>
              </a:ext>
            </a:extLst>
          </p:cNvPr>
          <p:cNvSpPr/>
          <p:nvPr/>
        </p:nvSpPr>
        <p:spPr>
          <a:xfrm>
            <a:off x="5112000" y="288000"/>
            <a:ext cx="7283880" cy="11253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DM Sans" pitchFamily="18"/>
                <a:ea typeface="Microsoft YaHei" pitchFamily="2"/>
                <a:cs typeface="Lucida Sans" pitchFamily="2"/>
              </a:rPr>
              <a:t>Assicurazione</a:t>
            </a:r>
          </a:p>
        </p:txBody>
      </p:sp>
      <p:sp>
        <p:nvSpPr>
          <p:cNvPr id="8" name="TextBox 8">
            <a:extLst>
              <a:ext uri="{FF2B5EF4-FFF2-40B4-BE49-F238E27FC236}">
                <a16:creationId xmlns:a16="http://schemas.microsoft.com/office/drawing/2014/main" xmlns="" id="{CEC2D47D-CBD9-4BAE-8A56-56BDA96343F1}"/>
              </a:ext>
            </a:extLst>
          </p:cNvPr>
          <p:cNvSpPr/>
          <p:nvPr/>
        </p:nvSpPr>
        <p:spPr>
          <a:xfrm>
            <a:off x="7391859" y="5634179"/>
            <a:ext cx="3604320" cy="2711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2870" b="1" i="0" u="none" strike="noStrike" kern="1200" cap="none" spc="0" baseline="0" dirty="0">
                <a:ln>
                  <a:noFill/>
                </a:ln>
                <a:solidFill>
                  <a:srgbClr val="000000"/>
                </a:solidFill>
                <a:latin typeface="Open Sans" pitchFamily="18"/>
                <a:ea typeface="Microsoft YaHei" pitchFamily="2"/>
                <a:cs typeface="Lucida Sans" pitchFamily="2"/>
              </a:rPr>
              <a:t>Rischio professionale:</a:t>
            </a:r>
            <a:r>
              <a:rPr lang="it-IT" sz="2870" b="0" i="0" u="none" strike="noStrike" kern="1200" cap="none" spc="0" baseline="0" dirty="0">
                <a:ln>
                  <a:noFill/>
                </a:ln>
                <a:solidFill>
                  <a:srgbClr val="000000"/>
                </a:solidFill>
                <a:latin typeface="Open Sans" pitchFamily="18"/>
                <a:ea typeface="Microsoft YaHei" pitchFamily="2"/>
                <a:cs typeface="Lucida Sans" pitchFamily="2"/>
              </a:rPr>
              <a:t> polizza di responsabilità civile per danni verso terzi e cose con massimale a </a:t>
            </a:r>
            <a:r>
              <a:rPr lang="it-IT" sz="2870" b="0" i="0" u="none" strike="noStrike" kern="1200" cap="none" spc="0" baseline="0" dirty="0">
                <a:ln>
                  <a:noFill/>
                </a:ln>
                <a:solidFill>
                  <a:srgbClr val="000000"/>
                </a:solidFill>
                <a:latin typeface="Open Sans Bold" pitchFamily="18"/>
                <a:ea typeface="Microsoft YaHei" pitchFamily="2"/>
                <a:cs typeface="Lucida Sans" pitchFamily="2"/>
              </a:rPr>
              <a:t>750.000 euro</a:t>
            </a:r>
          </a:p>
        </p:txBody>
      </p:sp>
      <p:sp>
        <p:nvSpPr>
          <p:cNvPr id="9" name="TextBox 9">
            <a:extLst>
              <a:ext uri="{FF2B5EF4-FFF2-40B4-BE49-F238E27FC236}">
                <a16:creationId xmlns:a16="http://schemas.microsoft.com/office/drawing/2014/main" xmlns="" id="{211CCD94-C19B-A00B-E359-243CBB3EAFC1}"/>
              </a:ext>
            </a:extLst>
          </p:cNvPr>
          <p:cNvSpPr/>
          <p:nvPr/>
        </p:nvSpPr>
        <p:spPr>
          <a:xfrm rot="406200">
            <a:off x="12775515" y="4897332"/>
            <a:ext cx="3828959" cy="23965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2740" b="1" i="0" u="none" strike="noStrike" kern="1200" cap="none" spc="0" baseline="0">
                <a:ln>
                  <a:noFill/>
                </a:ln>
                <a:solidFill>
                  <a:srgbClr val="000000"/>
                </a:solidFill>
                <a:latin typeface="DM Sans" pitchFamily="18"/>
                <a:ea typeface="Microsoft YaHei" pitchFamily="2"/>
                <a:cs typeface="Lucida Sans" pitchFamily="2"/>
              </a:rPr>
              <a:t>Infortuni</a:t>
            </a:r>
            <a:r>
              <a:rPr lang="it-IT" sz="2740" b="0" i="0" u="none" strike="noStrike" kern="1200" cap="none" spc="0" baseline="0">
                <a:ln>
                  <a:noFill/>
                </a:ln>
                <a:solidFill>
                  <a:srgbClr val="000000"/>
                </a:solidFill>
                <a:latin typeface="DM Sans" pitchFamily="18"/>
                <a:ea typeface="Microsoft YaHei" pitchFamily="2"/>
                <a:cs typeface="Lucida Sans" pitchFamily="2"/>
              </a:rPr>
              <a:t>: polizza a favore dei corsisti con massimale  di 80.000 euro in caso di morte, 160.000 euro in caso di invalidità permanente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1D238D83-0DC6-DCDD-A223-D4C57FFAC7FE}"/>
              </a:ext>
            </a:extLst>
          </p:cNvPr>
          <p:cNvSpPr/>
          <p:nvPr/>
        </p:nvSpPr>
        <p:spPr>
          <a:xfrm>
            <a:off x="4318560" y="1181160"/>
            <a:ext cx="9650160" cy="1017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00000"/>
              </a:lnSpc>
              <a:spcBef>
                <a:spcPts val="0"/>
              </a:spcBef>
              <a:spcAft>
                <a:spcPts val="0"/>
              </a:spcAft>
              <a:buNone/>
              <a:tabLst/>
            </a:pPr>
            <a:r>
              <a:rPr lang="it-IT" sz="8000" b="0" i="0" u="none" strike="noStrike" kern="1200" cap="none" spc="0" baseline="0">
                <a:ln>
                  <a:noFill/>
                </a:ln>
                <a:solidFill>
                  <a:srgbClr val="000000"/>
                </a:solidFill>
                <a:latin typeface="Calibri" pitchFamily="34"/>
                <a:ea typeface="Microsoft YaHei" pitchFamily="2"/>
                <a:cs typeface="Lucida Sans" pitchFamily="2"/>
              </a:rPr>
              <a:t>Prova finale</a:t>
            </a:r>
          </a:p>
        </p:txBody>
      </p:sp>
      <p:sp>
        <p:nvSpPr>
          <p:cNvPr id="3" name="TextBox 3">
            <a:extLst>
              <a:ext uri="{FF2B5EF4-FFF2-40B4-BE49-F238E27FC236}">
                <a16:creationId xmlns:a16="http://schemas.microsoft.com/office/drawing/2014/main" xmlns="" id="{1078097E-1247-73B5-0681-94A514654C3C}"/>
              </a:ext>
            </a:extLst>
          </p:cNvPr>
          <p:cNvSpPr/>
          <p:nvPr/>
        </p:nvSpPr>
        <p:spPr>
          <a:xfrm>
            <a:off x="1698119" y="2369520"/>
            <a:ext cx="14549040" cy="4164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rtl="0" hangingPunct="1">
              <a:lnSpc>
                <a:spcPct val="150000"/>
              </a:lnSpc>
              <a:spcBef>
                <a:spcPts val="0"/>
              </a:spcBef>
              <a:spcAft>
                <a:spcPts val="0"/>
              </a:spcAft>
              <a:buNone/>
              <a:tabLst/>
            </a:pPr>
            <a:endParaRPr lang="it-IT" sz="4000" b="0" i="0" u="none" strike="noStrike" kern="1200" cap="none"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50000"/>
              </a:lnSpc>
              <a:spcBef>
                <a:spcPts val="0"/>
              </a:spcBef>
              <a:spcAft>
                <a:spcPts val="0"/>
              </a:spcAft>
              <a:buNone/>
              <a:tabLst/>
            </a:pPr>
            <a:r>
              <a:rPr lang="it-IT" sz="4800" b="1" i="0" u="none" strike="noStrike" kern="1200" cap="none" spc="0" baseline="0">
                <a:ln>
                  <a:noFill/>
                </a:ln>
                <a:solidFill>
                  <a:srgbClr val="000000"/>
                </a:solidFill>
                <a:latin typeface="Calibri" pitchFamily="34"/>
                <a:ea typeface="Microsoft YaHei" pitchFamily="2"/>
                <a:cs typeface="Lucida Sans" pitchFamily="2"/>
              </a:rPr>
              <a:t>Ammissione</a:t>
            </a:r>
            <a:r>
              <a:rPr lang="it-IT" sz="4800" b="0" i="0" u="none" strike="noStrike" kern="1200" cap="none" spc="0" baseline="0">
                <a:ln>
                  <a:noFill/>
                </a:ln>
                <a:solidFill>
                  <a:srgbClr val="000000"/>
                </a:solidFill>
                <a:latin typeface="Calibri" pitchFamily="34"/>
                <a:ea typeface="Microsoft YaHei" pitchFamily="2"/>
                <a:cs typeface="Lucida Sans" pitchFamily="2"/>
              </a:rPr>
              <a:t> all’esame previa </a:t>
            </a:r>
            <a:r>
              <a:rPr lang="it-IT" sz="4800" b="1" i="0" u="none" strike="noStrike" kern="1200" cap="none" spc="0" baseline="0">
                <a:ln>
                  <a:noFill/>
                </a:ln>
                <a:solidFill>
                  <a:srgbClr val="000000"/>
                </a:solidFill>
                <a:latin typeface="Calibri" pitchFamily="34"/>
                <a:ea typeface="Microsoft YaHei" pitchFamily="2"/>
                <a:cs typeface="Lucida Sans" pitchFamily="2"/>
              </a:rPr>
              <a:t>frequenza e superamento</a:t>
            </a:r>
            <a:r>
              <a:rPr lang="it-IT" sz="4800" b="0" i="0" u="none" strike="noStrike" kern="1200" cap="none" spc="0" baseline="0">
                <a:ln>
                  <a:noFill/>
                </a:ln>
                <a:solidFill>
                  <a:srgbClr val="000000"/>
                </a:solidFill>
                <a:latin typeface="Calibri" pitchFamily="34"/>
                <a:ea typeface="Microsoft YaHei" pitchFamily="2"/>
                <a:cs typeface="Lucida Sans" pitchFamily="2"/>
              </a:rPr>
              <a:t> di </a:t>
            </a:r>
            <a:r>
              <a:rPr lang="it-IT" sz="4800" b="1" i="0" u="none" strike="noStrike" kern="1200" cap="none" spc="0" baseline="0">
                <a:ln>
                  <a:noFill/>
                </a:ln>
                <a:solidFill>
                  <a:srgbClr val="000000"/>
                </a:solidFill>
                <a:latin typeface="Calibri" pitchFamily="34"/>
                <a:ea typeface="Microsoft YaHei" pitchFamily="2"/>
                <a:cs typeface="Lucida Sans" pitchFamily="2"/>
              </a:rPr>
              <a:t>tutti i periodi formativi</a:t>
            </a:r>
            <a:r>
              <a:rPr lang="it-IT" sz="4800" b="0" i="0" u="none" strike="noStrike" kern="1200" cap="none" spc="0" baseline="0">
                <a:ln>
                  <a:noFill/>
                </a:ln>
                <a:solidFill>
                  <a:srgbClr val="000000"/>
                </a:solidFill>
                <a:latin typeface="Calibri" pitchFamily="34"/>
                <a:ea typeface="Microsoft YaHei" pitchFamily="2"/>
                <a:cs typeface="Lucida Sans" pitchFamily="2"/>
              </a:rPr>
              <a:t> previsti dal corso</a:t>
            </a:r>
          </a:p>
          <a:p>
            <a:pPr marL="0" marR="0" lvl="0" indent="0" algn="l" rtl="0" hangingPunct="1">
              <a:lnSpc>
                <a:spcPct val="150000"/>
              </a:lnSpc>
              <a:spcBef>
                <a:spcPts val="0"/>
              </a:spcBef>
              <a:spcAft>
                <a:spcPts val="0"/>
              </a:spcAft>
              <a:buNone/>
              <a:tabLst/>
            </a:pPr>
            <a:endParaRPr lang="it-IT" sz="4800" b="0" i="0" u="none" strike="noStrike" kern="1200" cap="none" spc="0" baseline="0">
              <a:ln>
                <a:noFill/>
              </a:ln>
              <a:solidFill>
                <a:srgbClr val="000000"/>
              </a:solidFill>
              <a:latin typeface="Calibri" pitchFamily="34"/>
              <a:ea typeface="Microsoft YaHei" pitchFamily="2"/>
              <a:cs typeface="Lucida Sans" pitchFamily="2"/>
            </a:endParaRPr>
          </a:p>
          <a:p>
            <a:pPr marL="0" marR="0" lvl="0" indent="0" algn="l" rtl="0" hangingPunct="1">
              <a:lnSpc>
                <a:spcPct val="150000"/>
              </a:lnSpc>
              <a:spcBef>
                <a:spcPts val="0"/>
              </a:spcBef>
              <a:spcAft>
                <a:spcPts val="0"/>
              </a:spcAft>
              <a:buNone/>
              <a:tabLst/>
            </a:pPr>
            <a:r>
              <a:rPr lang="it-IT" sz="4800" b="0" i="0" u="none" strike="noStrike" kern="1200" cap="none" spc="0" baseline="0">
                <a:ln>
                  <a:noFill/>
                </a:ln>
                <a:solidFill>
                  <a:srgbClr val="000000"/>
                </a:solidFill>
                <a:latin typeface="Calibri" pitchFamily="34"/>
                <a:ea typeface="Microsoft YaHei" pitchFamily="2"/>
                <a:cs typeface="Lucida Sans" pitchFamily="2"/>
              </a:rPr>
              <a:t>Predisposizione di una </a:t>
            </a:r>
            <a:r>
              <a:rPr lang="it-IT" sz="4800" b="1" i="0" u="none" strike="noStrike" kern="1200" cap="none" spc="0" baseline="0">
                <a:ln>
                  <a:noFill/>
                </a:ln>
                <a:solidFill>
                  <a:srgbClr val="000000"/>
                </a:solidFill>
                <a:latin typeface="Calibri" pitchFamily="34"/>
                <a:ea typeface="Microsoft YaHei" pitchFamily="2"/>
                <a:cs typeface="Lucida Sans" pitchFamily="2"/>
              </a:rPr>
              <a:t>tesi finale</a:t>
            </a:r>
          </a:p>
        </p:txBody>
      </p:sp>
      <p:sp>
        <p:nvSpPr>
          <p:cNvPr id="4" name="Freeform 7">
            <a:extLst>
              <a:ext uri="{FF2B5EF4-FFF2-40B4-BE49-F238E27FC236}">
                <a16:creationId xmlns:a16="http://schemas.microsoft.com/office/drawing/2014/main" xmlns="" id="{B7409A89-6190-A3B5-A8EE-4F8B1E1A03AA}"/>
              </a:ext>
            </a:extLst>
          </p:cNvPr>
          <p:cNvSpPr/>
          <p:nvPr/>
        </p:nvSpPr>
        <p:spPr>
          <a:xfrm>
            <a:off x="0" y="-48600"/>
            <a:ext cx="6581520" cy="6581520"/>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
        <p:nvSpPr>
          <p:cNvPr id="5" name="Freeform 3">
            <a:extLst>
              <a:ext uri="{FF2B5EF4-FFF2-40B4-BE49-F238E27FC236}">
                <a16:creationId xmlns:a16="http://schemas.microsoft.com/office/drawing/2014/main" xmlns="" id="{AA7FAF35-C70C-FE57-D4A4-9BBBA8D2B00D}"/>
              </a:ext>
            </a:extLst>
          </p:cNvPr>
          <p:cNvSpPr/>
          <p:nvPr/>
        </p:nvSpPr>
        <p:spPr>
          <a:xfrm>
            <a:off x="9571320" y="4710240"/>
            <a:ext cx="8716320" cy="5657400"/>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it-IT" sz="1800" b="0" i="0" u="none" strike="noStrike" kern="1200" cap="none">
              <a:ln>
                <a:noFill/>
              </a:ln>
              <a:latin typeface="Liberation Sans" pitchFamily="18"/>
              <a:ea typeface="Microsoft YaHei" pitchFamily="2"/>
              <a:cs typeface="Lucida Sans"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698E8822-610F-5E38-0F20-6E39E9CE5C97}"/>
              </a:ext>
            </a:extLst>
          </p:cNvPr>
          <p:cNvSpPr/>
          <p:nvPr/>
        </p:nvSpPr>
        <p:spPr>
          <a:xfrm>
            <a:off x="4114800" y="1257482"/>
            <a:ext cx="8646840" cy="12182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7000" b="0" i="0" u="none" strike="noStrike" kern="1200" cap="none" spc="0" baseline="0">
                <a:solidFill>
                  <a:srgbClr val="000000"/>
                </a:solidFill>
                <a:uFillTx/>
                <a:latin typeface="DM Sans Bold" pitchFamily="18"/>
                <a:ea typeface="Microsoft YaHei" pitchFamily="2"/>
                <a:cs typeface="Lucida Sans" pitchFamily="2"/>
              </a:rPr>
              <a:t>Agenda</a:t>
            </a:r>
          </a:p>
        </p:txBody>
      </p:sp>
      <p:sp>
        <p:nvSpPr>
          <p:cNvPr id="3" name="TextBox 7">
            <a:extLst>
              <a:ext uri="{FF2B5EF4-FFF2-40B4-BE49-F238E27FC236}">
                <a16:creationId xmlns:a16="http://schemas.microsoft.com/office/drawing/2014/main" xmlns="" id="{27E81E57-1A43-1EA9-FDD6-52375795F46B}"/>
              </a:ext>
            </a:extLst>
          </p:cNvPr>
          <p:cNvSpPr/>
          <p:nvPr/>
        </p:nvSpPr>
        <p:spPr>
          <a:xfrm>
            <a:off x="2435760" y="3036603"/>
            <a:ext cx="12727798" cy="55338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0" compatLnSpc="0">
            <a:spAutoFit/>
          </a:bodyPr>
          <a:lstStyle/>
          <a:p>
            <a:pPr marL="685800" marR="0" lvl="0" indent="-6858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800" b="0" i="0" u="none" strike="noStrike" kern="1200" cap="none" spc="0" baseline="0" dirty="0">
                <a:solidFill>
                  <a:srgbClr val="000000"/>
                </a:solidFill>
                <a:uFillTx/>
                <a:latin typeface="DM Sans" pitchFamily="18"/>
                <a:ea typeface="Microsoft YaHei" pitchFamily="2"/>
                <a:cs typeface="Lucida Sans" pitchFamily="2"/>
              </a:rPr>
              <a:t>Caratteristiche del corso</a:t>
            </a:r>
          </a:p>
          <a:p>
            <a:pPr marL="571500" marR="0" lvl="0" indent="-5715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400" b="0" i="0" u="none" strike="noStrike" kern="1200" cap="none" spc="0" baseline="0" dirty="0">
                <a:solidFill>
                  <a:srgbClr val="000000"/>
                </a:solidFill>
                <a:uFillTx/>
                <a:latin typeface="DM Sans" pitchFamily="18"/>
                <a:ea typeface="Microsoft YaHei" pitchFamily="2"/>
                <a:cs typeface="Lucida Sans" pitchFamily="2"/>
              </a:rPr>
              <a:t>Normativa, incompatibilità e assenze</a:t>
            </a:r>
          </a:p>
          <a:p>
            <a:pPr marL="685800" marR="0" lvl="0" indent="-685800" algn="l" defTabSz="914400" rtl="0" fontAlgn="auto" hangingPunct="1">
              <a:lnSpc>
                <a:spcPct val="250000"/>
              </a:lnSpc>
              <a:spcBef>
                <a:spcPts val="0"/>
              </a:spcBef>
              <a:spcAft>
                <a:spcPts val="0"/>
              </a:spcAft>
              <a:buClr>
                <a:srgbClr val="000000"/>
              </a:buClr>
              <a:buSzPct val="45000"/>
              <a:buFont typeface="Courier New" panose="02070309020205020404" pitchFamily="49" charset="0"/>
              <a:buChar char="o"/>
              <a:tabLst/>
              <a:defRPr sz="1800" b="0" i="0" u="none" strike="noStrike" kern="0" cap="none" spc="0" baseline="0">
                <a:solidFill>
                  <a:srgbClr val="000000"/>
                </a:solidFill>
                <a:uFillTx/>
              </a:defRPr>
            </a:pPr>
            <a:r>
              <a:rPr lang="it-IT" sz="4800" b="0" i="0" u="none" strike="noStrike" kern="1200" cap="none" spc="0" baseline="0" dirty="0">
                <a:solidFill>
                  <a:srgbClr val="000000"/>
                </a:solidFill>
                <a:uFillTx/>
                <a:latin typeface="DM Sans" pitchFamily="18"/>
                <a:ea typeface="Microsoft YaHei" pitchFamily="2"/>
                <a:cs typeface="Lucida Sans" pitchFamily="2"/>
              </a:rPr>
              <a:t>Prova finale</a:t>
            </a:r>
          </a:p>
        </p:txBody>
      </p:sp>
      <p:sp>
        <p:nvSpPr>
          <p:cNvPr id="4" name="Freeform 5">
            <a:extLst>
              <a:ext uri="{FF2B5EF4-FFF2-40B4-BE49-F238E27FC236}">
                <a16:creationId xmlns:a16="http://schemas.microsoft.com/office/drawing/2014/main" xmlns="" id="{52B22F09-BE29-54EF-B3AF-96FACBE51993}"/>
              </a:ext>
            </a:extLst>
          </p:cNvPr>
          <p:cNvSpPr/>
          <p:nvPr/>
        </p:nvSpPr>
        <p:spPr>
          <a:xfrm>
            <a:off x="0" y="-103318"/>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Freeform 3">
            <a:extLst>
              <a:ext uri="{FF2B5EF4-FFF2-40B4-BE49-F238E27FC236}">
                <a16:creationId xmlns:a16="http://schemas.microsoft.com/office/drawing/2014/main" xmlns="" id="{71D892EB-3F15-371F-0327-0550362C011D}"/>
              </a:ext>
            </a:extLst>
          </p:cNvPr>
          <p:cNvSpPr/>
          <p:nvPr/>
        </p:nvSpPr>
        <p:spPr>
          <a:xfrm>
            <a:off x="9571317" y="4629241"/>
            <a:ext cx="8716316" cy="5657401"/>
          </a:xfrm>
          <a:custGeom>
            <a:avLst/>
            <a:gdLst>
              <a:gd name="f0" fmla="val w"/>
              <a:gd name="f1" fmla="val h"/>
              <a:gd name="f2" fmla="val 0"/>
              <a:gd name="f3" fmla="val 3130550"/>
              <a:gd name="f4" fmla="val 2032000"/>
              <a:gd name="f5" fmla="val 1123950"/>
              <a:gd name="f6" fmla="*/ f0 1 3130550"/>
              <a:gd name="f7" fmla="*/ f1 1 2032000"/>
              <a:gd name="f8" fmla="+- f4 0 f2"/>
              <a:gd name="f9" fmla="+- f3 0 f2"/>
              <a:gd name="f10" fmla="*/ f9 1 3130550"/>
              <a:gd name="f11" fmla="*/ f8 1 203200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130550" h="2032000">
                <a:moveTo>
                  <a:pt x="f2" y="f5"/>
                </a:moveTo>
                <a:lnTo>
                  <a:pt x="f2" y="f4"/>
                </a:lnTo>
                <a:lnTo>
                  <a:pt x="f3" y="f4"/>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93F6E19-F4CC-4441-C57D-F1BB59E9928C}"/>
              </a:ext>
            </a:extLst>
          </p:cNvPr>
          <p:cNvSpPr>
            <a:spLocks noGrp="1"/>
          </p:cNvSpPr>
          <p:nvPr>
            <p:ph type="title" idx="4294967295"/>
          </p:nvPr>
        </p:nvSpPr>
        <p:spPr>
          <a:xfrm>
            <a:off x="914578" y="4284718"/>
            <a:ext cx="16458843" cy="1717563"/>
          </a:xfrm>
        </p:spPr>
        <p:txBody>
          <a:bodyPr/>
          <a:lstStyle/>
          <a:p>
            <a:r>
              <a:rPr lang="it-IT" dirty="0"/>
              <a:t>Grazie dell’attenzione!</a:t>
            </a:r>
          </a:p>
        </p:txBody>
      </p:sp>
    </p:spTree>
    <p:extLst>
      <p:ext uri="{BB962C8B-B14F-4D97-AF65-F5344CB8AC3E}">
        <p14:creationId xmlns:p14="http://schemas.microsoft.com/office/powerpoint/2010/main" xmlns="" val="310941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708D0C91-9782-60E2-C0F2-F5EA526C4A27}"/>
              </a:ext>
            </a:extLst>
          </p:cNvPr>
          <p:cNvPicPr>
            <a:picLocks noChangeAspect="1"/>
          </p:cNvPicPr>
          <p:nvPr/>
        </p:nvPicPr>
        <p:blipFill>
          <a:blip r:embed="rId3">
            <a:lum/>
            <a:alphaModFix/>
          </a:blip>
          <a:srcRect/>
          <a:stretch>
            <a:fillRect/>
          </a:stretch>
        </p:blipFill>
        <p:spPr>
          <a:xfrm>
            <a:off x="1344241" y="529556"/>
            <a:ext cx="15359762" cy="9550441"/>
          </a:xfrm>
          <a:prstGeom prst="rect">
            <a:avLst/>
          </a:prstGeom>
          <a:noFill/>
          <a:ln cap="flat">
            <a:noFill/>
          </a:ln>
        </p:spPr>
      </p:pic>
      <p:pic>
        <p:nvPicPr>
          <p:cNvPr id="3" name="Picture 3">
            <a:extLst>
              <a:ext uri="{FF2B5EF4-FFF2-40B4-BE49-F238E27FC236}">
                <a16:creationId xmlns:a16="http://schemas.microsoft.com/office/drawing/2014/main" xmlns="" id="{E660C798-1A7D-D0EA-5450-CEA0A05DD325}"/>
              </a:ext>
            </a:extLst>
          </p:cNvPr>
          <p:cNvPicPr>
            <a:picLocks noChangeAspect="1"/>
          </p:cNvPicPr>
          <p:nvPr/>
        </p:nvPicPr>
        <p:blipFill>
          <a:blip r:embed="rId4">
            <a:lum/>
            <a:alphaModFix/>
          </a:blip>
          <a:srcRect/>
          <a:stretch>
            <a:fillRect/>
          </a:stretch>
        </p:blipFill>
        <p:spPr>
          <a:xfrm>
            <a:off x="1223997" y="1799996"/>
            <a:ext cx="4419715" cy="4560844"/>
          </a:xfrm>
          <a:prstGeom prst="rect">
            <a:avLst/>
          </a:prstGeom>
          <a:noFill/>
          <a:ln cap="flat">
            <a:noFill/>
          </a:ln>
        </p:spPr>
      </p:pic>
      <p:sp>
        <p:nvSpPr>
          <p:cNvPr id="4" name="TextBox 4">
            <a:extLst>
              <a:ext uri="{FF2B5EF4-FFF2-40B4-BE49-F238E27FC236}">
                <a16:creationId xmlns:a16="http://schemas.microsoft.com/office/drawing/2014/main" xmlns="" id="{E3FDEDDE-6C8A-5302-0105-9889A74E5F0F}"/>
              </a:ext>
            </a:extLst>
          </p:cNvPr>
          <p:cNvSpPr/>
          <p:nvPr/>
        </p:nvSpPr>
        <p:spPr>
          <a:xfrm>
            <a:off x="3112919" y="190442"/>
            <a:ext cx="12584155"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8F8F8">
              <a:alpha val="73000"/>
            </a:srgbClr>
          </a:solid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Principi fondamentali</a:t>
            </a:r>
          </a:p>
        </p:txBody>
      </p:sp>
      <p:pic>
        <p:nvPicPr>
          <p:cNvPr id="5" name="Picture 5">
            <a:extLst>
              <a:ext uri="{FF2B5EF4-FFF2-40B4-BE49-F238E27FC236}">
                <a16:creationId xmlns:a16="http://schemas.microsoft.com/office/drawing/2014/main" xmlns="" id="{1533F43D-A0A9-D314-1F3C-B3345429F0CE}"/>
              </a:ext>
            </a:extLst>
          </p:cNvPr>
          <p:cNvPicPr>
            <a:picLocks noChangeAspect="1"/>
          </p:cNvPicPr>
          <p:nvPr/>
        </p:nvPicPr>
        <p:blipFill>
          <a:blip r:embed="rId5">
            <a:lum/>
            <a:alphaModFix/>
          </a:blip>
          <a:srcRect/>
          <a:stretch>
            <a:fillRect/>
          </a:stretch>
        </p:blipFill>
        <p:spPr>
          <a:xfrm>
            <a:off x="6695995" y="4691877"/>
            <a:ext cx="4384438" cy="3804123"/>
          </a:xfrm>
          <a:prstGeom prst="rect">
            <a:avLst/>
          </a:prstGeom>
          <a:noFill/>
          <a:ln cap="flat">
            <a:noFill/>
          </a:ln>
        </p:spPr>
      </p:pic>
      <p:sp>
        <p:nvSpPr>
          <p:cNvPr id="6" name="TextBox 6">
            <a:extLst>
              <a:ext uri="{FF2B5EF4-FFF2-40B4-BE49-F238E27FC236}">
                <a16:creationId xmlns:a16="http://schemas.microsoft.com/office/drawing/2014/main" xmlns="" id="{60EDF2AB-B9A5-0D57-5A69-FA658E6F9A66}"/>
              </a:ext>
            </a:extLst>
          </p:cNvPr>
          <p:cNvSpPr/>
          <p:nvPr/>
        </p:nvSpPr>
        <p:spPr>
          <a:xfrm rot="75596">
            <a:off x="1760753" y="2390071"/>
            <a:ext cx="3346201" cy="31795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50" b="0" i="0" u="none" strike="noStrike" kern="1200" cap="none" spc="0" baseline="0" dirty="0">
                <a:solidFill>
                  <a:srgbClr val="000000"/>
                </a:solidFill>
                <a:uFillTx/>
                <a:latin typeface="DM Sans" pitchFamily="18"/>
                <a:ea typeface="Microsoft YaHei" pitchFamily="2"/>
                <a:cs typeface="Lucida Sans" pitchFamily="2"/>
              </a:rPr>
              <a:t>Le linee dell’</a:t>
            </a:r>
            <a:r>
              <a:rPr lang="it-IT" sz="2850" b="0" i="0" u="none" strike="noStrike" kern="1200" cap="none" spc="0" baseline="0" dirty="0">
                <a:solidFill>
                  <a:srgbClr val="000000"/>
                </a:solidFill>
                <a:uFillTx/>
                <a:latin typeface="DM Sans Bold" pitchFamily="18"/>
                <a:ea typeface="Microsoft YaHei" pitchFamily="2"/>
                <a:cs typeface="Lucida Sans" pitchFamily="2"/>
              </a:rPr>
              <a:t>Organizzazione Europea della Medicina Generale WONCA</a:t>
            </a:r>
            <a:r>
              <a:rPr lang="it-IT" sz="2850" b="0" i="0" u="none" strike="noStrike" kern="1200" cap="none" spc="0" baseline="0" dirty="0">
                <a:solidFill>
                  <a:srgbClr val="000000"/>
                </a:solidFill>
                <a:uFillTx/>
                <a:latin typeface="DM Sans" pitchFamily="18"/>
                <a:ea typeface="Microsoft YaHei" pitchFamily="2"/>
                <a:cs typeface="Lucida Sans" pitchFamily="2"/>
              </a:rPr>
              <a:t> espressi nella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50" b="0" i="0" u="none" strike="noStrike" kern="1200" cap="none" spc="0" baseline="0" dirty="0">
                <a:solidFill>
                  <a:srgbClr val="000000"/>
                </a:solidFill>
                <a:uFillTx/>
                <a:latin typeface="DM Sans" pitchFamily="18"/>
                <a:ea typeface="Microsoft YaHei" pitchFamily="2"/>
                <a:cs typeface="Lucida Sans" pitchFamily="2"/>
              </a:rPr>
              <a:t>Educational Agenda EURACT</a:t>
            </a:r>
          </a:p>
        </p:txBody>
      </p:sp>
      <p:pic>
        <p:nvPicPr>
          <p:cNvPr id="7" name="Picture 7">
            <a:extLst>
              <a:ext uri="{FF2B5EF4-FFF2-40B4-BE49-F238E27FC236}">
                <a16:creationId xmlns:a16="http://schemas.microsoft.com/office/drawing/2014/main" xmlns="" id="{F9EA3CA4-F36A-5B2D-54F2-7DD05E309AD3}"/>
              </a:ext>
            </a:extLst>
          </p:cNvPr>
          <p:cNvPicPr>
            <a:picLocks noChangeAspect="1"/>
          </p:cNvPicPr>
          <p:nvPr/>
        </p:nvPicPr>
        <p:blipFill>
          <a:blip r:embed="rId6">
            <a:lum/>
            <a:alphaModFix/>
          </a:blip>
          <a:srcRect/>
          <a:stretch>
            <a:fillRect/>
          </a:stretch>
        </p:blipFill>
        <p:spPr>
          <a:xfrm>
            <a:off x="13104001" y="4607999"/>
            <a:ext cx="4281120" cy="4417557"/>
          </a:xfrm>
          <a:prstGeom prst="rect">
            <a:avLst/>
          </a:prstGeom>
          <a:noFill/>
          <a:ln cap="flat">
            <a:noFill/>
          </a:ln>
        </p:spPr>
      </p:pic>
      <p:sp>
        <p:nvSpPr>
          <p:cNvPr id="8" name="TextBox 8">
            <a:extLst>
              <a:ext uri="{FF2B5EF4-FFF2-40B4-BE49-F238E27FC236}">
                <a16:creationId xmlns:a16="http://schemas.microsoft.com/office/drawing/2014/main" xmlns="" id="{73F106D6-CCD3-9735-FA8C-48F2FCE8CE72}"/>
              </a:ext>
            </a:extLst>
          </p:cNvPr>
          <p:cNvSpPr/>
          <p:nvPr/>
        </p:nvSpPr>
        <p:spPr>
          <a:xfrm>
            <a:off x="13822559" y="6230907"/>
            <a:ext cx="2844003" cy="1082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110" b="0" i="0" u="none" strike="noStrike" kern="1200" cap="none" spc="0" baseline="0" dirty="0">
                <a:solidFill>
                  <a:srgbClr val="000000"/>
                </a:solidFill>
                <a:uFillTx/>
                <a:latin typeface="DM Sans Bold" pitchFamily="18"/>
                <a:ea typeface="Microsoft YaHei" pitchFamily="2"/>
                <a:cs typeface="Lucida Sans" pitchFamily="2"/>
              </a:rPr>
              <a:t>L'esperienza acquisita</a:t>
            </a:r>
          </a:p>
        </p:txBody>
      </p:sp>
      <p:sp>
        <p:nvSpPr>
          <p:cNvPr id="9" name="TextBox 9">
            <a:extLst>
              <a:ext uri="{FF2B5EF4-FFF2-40B4-BE49-F238E27FC236}">
                <a16:creationId xmlns:a16="http://schemas.microsoft.com/office/drawing/2014/main" xmlns="" id="{406D947D-74CE-7F10-8093-FF85B533FC25}"/>
              </a:ext>
            </a:extLst>
          </p:cNvPr>
          <p:cNvSpPr/>
          <p:nvPr/>
        </p:nvSpPr>
        <p:spPr>
          <a:xfrm>
            <a:off x="7053118" y="6052677"/>
            <a:ext cx="3794403" cy="1082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110" b="0" i="0" u="none" strike="noStrike" kern="1200" cap="none" spc="0" baseline="0" dirty="0">
                <a:solidFill>
                  <a:srgbClr val="000000"/>
                </a:solidFill>
                <a:uFillTx/>
                <a:latin typeface="DM Sans Bold" pitchFamily="18"/>
                <a:ea typeface="Microsoft YaHei" pitchFamily="2"/>
                <a:cs typeface="Lucida Sans" pitchFamily="2"/>
              </a:rPr>
              <a:t>La programmazione regionale</a:t>
            </a:r>
          </a:p>
        </p:txBody>
      </p:sp>
      <p:sp>
        <p:nvSpPr>
          <p:cNvPr id="10" name="CasellaDiTesto 10">
            <a:extLst>
              <a:ext uri="{FF2B5EF4-FFF2-40B4-BE49-F238E27FC236}">
                <a16:creationId xmlns:a16="http://schemas.microsoft.com/office/drawing/2014/main" xmlns="" id="{C383A924-4683-6D73-7D07-92F14B6E36CC}"/>
              </a:ext>
            </a:extLst>
          </p:cNvPr>
          <p:cNvSpPr/>
          <p:nvPr/>
        </p:nvSpPr>
        <p:spPr>
          <a:xfrm>
            <a:off x="307439" y="8847002"/>
            <a:ext cx="5610237" cy="3463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sng" strike="noStrike" kern="1200" cap="none" spc="0" baseline="0" dirty="0">
                <a:solidFill>
                  <a:srgbClr val="000000"/>
                </a:solidFill>
                <a:uFillTx/>
                <a:latin typeface="Helvetica" pitchFamily="34"/>
                <a:ea typeface="Arial Unicode MS" pitchFamily="2"/>
                <a:cs typeface="Arial Unicode MS" pitchFamily="2"/>
                <a:hlinkClick r:id="rId7"/>
              </a:rPr>
              <a:t>https://euract.woncaeurope.org/sites/euractdev/files/documents/publications/official-documents/euract-educationalagenda.pdf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682432FF-447D-C58F-5308-9018B5029F82}"/>
              </a:ext>
            </a:extLst>
          </p:cNvPr>
          <p:cNvSpPr/>
          <p:nvPr/>
        </p:nvSpPr>
        <p:spPr>
          <a:xfrm>
            <a:off x="1920962" y="3566882"/>
            <a:ext cx="14445718" cy="16603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400" b="0" i="1" u="none" strike="noStrike" kern="1200" cap="none" spc="0" baseline="0">
                <a:solidFill>
                  <a:srgbClr val="000000"/>
                </a:solidFill>
                <a:uFillTx/>
                <a:latin typeface="DM Sans" pitchFamily="18"/>
                <a:ea typeface="Microsoft YaHei" pitchFamily="2"/>
                <a:cs typeface="Lucida Sans" pitchFamily="2"/>
              </a:rPr>
              <a:t>D. Lgs 368/1999 Art.26</a:t>
            </a:r>
            <a:r>
              <a:rPr lang="it-IT" sz="3400" b="0" i="0" u="none" strike="noStrike" kern="1200" cap="none" spc="0" baseline="0">
                <a:solidFill>
                  <a:srgbClr val="000000"/>
                </a:solidFill>
                <a:uFillTx/>
                <a:latin typeface="DM Sans" pitchFamily="18"/>
                <a:ea typeface="Microsoft YaHei" pitchFamily="2"/>
                <a:cs typeface="Lucida Sans" pitchFamily="2"/>
              </a:rPr>
              <a: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200" b="0" i="0" u="none" strike="noStrike" kern="1200" cap="none" spc="0" baseline="0">
                <a:solidFill>
                  <a:srgbClr val="000000"/>
                </a:solidFill>
                <a:uFillTx/>
                <a:latin typeface="DM Sans" pitchFamily="18"/>
                <a:ea typeface="Microsoft YaHei" pitchFamily="2"/>
                <a:cs typeface="Lucida Sans" pitchFamily="2"/>
              </a:rPr>
              <a:t>La formazione prevede un totale di almeno 4.800 ore, di cui 2/3 rivolti all'attività formativa di natura pratica</a:t>
            </a:r>
          </a:p>
        </p:txBody>
      </p:sp>
      <p:pic>
        <p:nvPicPr>
          <p:cNvPr id="3" name="Picture 3">
            <a:extLst>
              <a:ext uri="{FF2B5EF4-FFF2-40B4-BE49-F238E27FC236}">
                <a16:creationId xmlns:a16="http://schemas.microsoft.com/office/drawing/2014/main" xmlns="" id="{F0E29F06-CB07-E648-0FB8-B1C9A9CEB611}"/>
              </a:ext>
            </a:extLst>
          </p:cNvPr>
          <p:cNvPicPr>
            <a:picLocks noChangeAspect="1"/>
          </p:cNvPicPr>
          <p:nvPr/>
        </p:nvPicPr>
        <p:blipFill>
          <a:blip r:embed="rId3">
            <a:lum/>
            <a:alphaModFix/>
          </a:blip>
          <a:srcRect/>
          <a:stretch>
            <a:fillRect/>
          </a:stretch>
        </p:blipFill>
        <p:spPr>
          <a:xfrm>
            <a:off x="1486082" y="6613196"/>
            <a:ext cx="5032802" cy="2693520"/>
          </a:xfrm>
          <a:prstGeom prst="rect">
            <a:avLst/>
          </a:prstGeom>
          <a:noFill/>
          <a:ln cap="flat">
            <a:noFill/>
          </a:ln>
        </p:spPr>
      </p:pic>
      <p:pic>
        <p:nvPicPr>
          <p:cNvPr id="4" name="Picture 4">
            <a:extLst>
              <a:ext uri="{FF2B5EF4-FFF2-40B4-BE49-F238E27FC236}">
                <a16:creationId xmlns:a16="http://schemas.microsoft.com/office/drawing/2014/main" xmlns="" id="{1D071AC5-7561-CE24-9F98-4C1D07903920}"/>
              </a:ext>
            </a:extLst>
          </p:cNvPr>
          <p:cNvPicPr>
            <a:picLocks noChangeAspect="1"/>
          </p:cNvPicPr>
          <p:nvPr/>
        </p:nvPicPr>
        <p:blipFill>
          <a:blip r:embed="rId4">
            <a:lum/>
            <a:alphaModFix/>
          </a:blip>
          <a:srcRect/>
          <a:stretch>
            <a:fillRect/>
          </a:stretch>
        </p:blipFill>
        <p:spPr>
          <a:xfrm>
            <a:off x="6519598" y="6875638"/>
            <a:ext cx="5278675" cy="1084322"/>
          </a:xfrm>
          <a:prstGeom prst="rect">
            <a:avLst/>
          </a:prstGeom>
          <a:noFill/>
          <a:ln cap="flat">
            <a:noFill/>
          </a:ln>
        </p:spPr>
      </p:pic>
      <p:sp>
        <p:nvSpPr>
          <p:cNvPr id="5" name="TextBox 5">
            <a:extLst>
              <a:ext uri="{FF2B5EF4-FFF2-40B4-BE49-F238E27FC236}">
                <a16:creationId xmlns:a16="http://schemas.microsoft.com/office/drawing/2014/main" xmlns="" id="{973EA54C-622C-B544-482E-E77E1190D5AC}"/>
              </a:ext>
            </a:extLst>
          </p:cNvPr>
          <p:cNvSpPr/>
          <p:nvPr/>
        </p:nvSpPr>
        <p:spPr>
          <a:xfrm>
            <a:off x="6276962" y="1714682"/>
            <a:ext cx="5733717"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Durata</a:t>
            </a:r>
          </a:p>
        </p:txBody>
      </p:sp>
      <p:sp>
        <p:nvSpPr>
          <p:cNvPr id="6" name="TextBox 6">
            <a:extLst>
              <a:ext uri="{FF2B5EF4-FFF2-40B4-BE49-F238E27FC236}">
                <a16:creationId xmlns:a16="http://schemas.microsoft.com/office/drawing/2014/main" xmlns="" id="{F2AF06A9-8FB2-A575-A528-C9A00D26585F}"/>
              </a:ext>
            </a:extLst>
          </p:cNvPr>
          <p:cNvSpPr/>
          <p:nvPr/>
        </p:nvSpPr>
        <p:spPr>
          <a:xfrm>
            <a:off x="5249515" y="880201"/>
            <a:ext cx="7788603"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sp>
        <p:nvSpPr>
          <p:cNvPr id="7" name="TextBox 7">
            <a:extLst>
              <a:ext uri="{FF2B5EF4-FFF2-40B4-BE49-F238E27FC236}">
                <a16:creationId xmlns:a16="http://schemas.microsoft.com/office/drawing/2014/main" xmlns="" id="{ABC8C3C9-B67F-1AC8-79A3-74B8D36BB0F6}"/>
              </a:ext>
            </a:extLst>
          </p:cNvPr>
          <p:cNvSpPr/>
          <p:nvPr/>
        </p:nvSpPr>
        <p:spPr>
          <a:xfrm>
            <a:off x="1486082" y="7511402"/>
            <a:ext cx="5032802" cy="8348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0" u="none" strike="noStrike" kern="1200" cap="none" spc="0" baseline="0">
                <a:solidFill>
                  <a:srgbClr val="000000"/>
                </a:solidFill>
                <a:uFillTx/>
                <a:latin typeface="Open Sans Light Bold" pitchFamily="18"/>
                <a:ea typeface="Microsoft YaHei" pitchFamily="2"/>
                <a:cs typeface="Lucida Sans" pitchFamily="2"/>
              </a:rPr>
              <a:t>4.800 ore</a:t>
            </a:r>
          </a:p>
        </p:txBody>
      </p:sp>
      <p:pic>
        <p:nvPicPr>
          <p:cNvPr id="8" name="Picture 8">
            <a:extLst>
              <a:ext uri="{FF2B5EF4-FFF2-40B4-BE49-F238E27FC236}">
                <a16:creationId xmlns:a16="http://schemas.microsoft.com/office/drawing/2014/main" xmlns="" id="{17BB183B-012C-4C0F-2265-F573E608B804}"/>
              </a:ext>
            </a:extLst>
          </p:cNvPr>
          <p:cNvPicPr>
            <a:picLocks noChangeAspect="1"/>
          </p:cNvPicPr>
          <p:nvPr/>
        </p:nvPicPr>
        <p:blipFill>
          <a:blip r:embed="rId5">
            <a:lum/>
            <a:alphaModFix/>
          </a:blip>
          <a:srcRect/>
          <a:stretch>
            <a:fillRect/>
          </a:stretch>
        </p:blipFill>
        <p:spPr>
          <a:xfrm>
            <a:off x="6504474" y="7959961"/>
            <a:ext cx="5278675" cy="1084322"/>
          </a:xfrm>
          <a:prstGeom prst="rect">
            <a:avLst/>
          </a:prstGeom>
          <a:noFill/>
          <a:ln cap="flat">
            <a:noFill/>
          </a:ln>
        </p:spPr>
      </p:pic>
      <p:sp>
        <p:nvSpPr>
          <p:cNvPr id="9" name="TextBox 9">
            <a:extLst>
              <a:ext uri="{FF2B5EF4-FFF2-40B4-BE49-F238E27FC236}">
                <a16:creationId xmlns:a16="http://schemas.microsoft.com/office/drawing/2014/main" xmlns="" id="{AFBB0C2F-BE93-3DAB-DB9C-C7159DDC8FCD}"/>
              </a:ext>
            </a:extLst>
          </p:cNvPr>
          <p:cNvSpPr/>
          <p:nvPr/>
        </p:nvSpPr>
        <p:spPr>
          <a:xfrm>
            <a:off x="11798640" y="6070317"/>
            <a:ext cx="5032802" cy="12560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0" i="0" u="none" strike="noStrike" kern="1200" cap="none" spc="0" baseline="0">
                <a:solidFill>
                  <a:srgbClr val="000000"/>
                </a:solidFill>
                <a:uFillTx/>
                <a:latin typeface="Open Sans Light Bold" pitchFamily="18"/>
                <a:ea typeface="Microsoft YaHei" pitchFamily="2"/>
                <a:cs typeface="Lucida Sans" pitchFamily="2"/>
              </a:rPr>
              <a:t>3.200 ore di attività formativa pratica</a:t>
            </a:r>
          </a:p>
        </p:txBody>
      </p:sp>
      <p:sp>
        <p:nvSpPr>
          <p:cNvPr id="10" name="TextBox 10">
            <a:extLst>
              <a:ext uri="{FF2B5EF4-FFF2-40B4-BE49-F238E27FC236}">
                <a16:creationId xmlns:a16="http://schemas.microsoft.com/office/drawing/2014/main" xmlns="" id="{FDFE0C65-1BEB-EF6D-90BB-E2B177AA4813}"/>
              </a:ext>
            </a:extLst>
          </p:cNvPr>
          <p:cNvSpPr/>
          <p:nvPr/>
        </p:nvSpPr>
        <p:spPr>
          <a:xfrm>
            <a:off x="11798640" y="8066516"/>
            <a:ext cx="5032802" cy="12560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0" i="0" u="none" strike="noStrike" kern="1200" cap="none" spc="0" baseline="0">
                <a:solidFill>
                  <a:srgbClr val="000000"/>
                </a:solidFill>
                <a:uFillTx/>
                <a:latin typeface="Open Sans Light Bold" pitchFamily="18"/>
                <a:ea typeface="Microsoft YaHei" pitchFamily="2"/>
                <a:cs typeface="Lucida Sans" pitchFamily="2"/>
              </a:rPr>
              <a:t>1.600 ore di attività formativa teorica</a:t>
            </a:r>
          </a:p>
        </p:txBody>
      </p:sp>
      <p:sp>
        <p:nvSpPr>
          <p:cNvPr id="11" name="Freeform 12">
            <a:extLst>
              <a:ext uri="{FF2B5EF4-FFF2-40B4-BE49-F238E27FC236}">
                <a16:creationId xmlns:a16="http://schemas.microsoft.com/office/drawing/2014/main" xmlns="" id="{BCC5F323-691C-2632-D9C6-FDAA38494C64}"/>
              </a:ext>
            </a:extLst>
          </p:cNvPr>
          <p:cNvSpPr/>
          <p:nvPr/>
        </p:nvSpPr>
        <p:spPr>
          <a:xfrm>
            <a:off x="0" y="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DEAC6C2-9691-B067-AE45-698BAF7005D4}"/>
              </a:ext>
            </a:extLst>
          </p:cNvPr>
          <p:cNvPicPr>
            <a:picLocks noChangeAspect="1"/>
          </p:cNvPicPr>
          <p:nvPr/>
        </p:nvPicPr>
        <p:blipFill>
          <a:blip r:embed="rId3">
            <a:lum/>
            <a:alphaModFix/>
          </a:blip>
          <a:srcRect/>
          <a:stretch>
            <a:fillRect/>
          </a:stretch>
        </p:blipFill>
        <p:spPr>
          <a:xfrm>
            <a:off x="14972403" y="599041"/>
            <a:ext cx="2878558" cy="1554480"/>
          </a:xfrm>
          <a:prstGeom prst="rect">
            <a:avLst/>
          </a:prstGeom>
          <a:noFill/>
          <a:ln cap="flat">
            <a:noFill/>
          </a:ln>
        </p:spPr>
      </p:pic>
      <p:sp>
        <p:nvSpPr>
          <p:cNvPr id="3" name="TextBox 4">
            <a:extLst>
              <a:ext uri="{FF2B5EF4-FFF2-40B4-BE49-F238E27FC236}">
                <a16:creationId xmlns:a16="http://schemas.microsoft.com/office/drawing/2014/main" xmlns="" id="{553ABBC2-91E0-4BD2-A47A-0E93E5434C77}"/>
              </a:ext>
            </a:extLst>
          </p:cNvPr>
          <p:cNvSpPr/>
          <p:nvPr/>
        </p:nvSpPr>
        <p:spPr>
          <a:xfrm>
            <a:off x="1875955" y="1562042"/>
            <a:ext cx="14535723" cy="1125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8000" b="0" i="0" u="none" strike="noStrike" kern="1200" cap="none" spc="0" baseline="0">
                <a:solidFill>
                  <a:srgbClr val="000000"/>
                </a:solidFill>
                <a:uFillTx/>
                <a:latin typeface="DM Sans" pitchFamily="18"/>
                <a:ea typeface="Microsoft YaHei" pitchFamily="2"/>
                <a:cs typeface="Lucida Sans" pitchFamily="2"/>
              </a:rPr>
              <a:t>Attività formativa teorica</a:t>
            </a:r>
          </a:p>
        </p:txBody>
      </p:sp>
      <p:sp>
        <p:nvSpPr>
          <p:cNvPr id="4" name="TextBox 5">
            <a:extLst>
              <a:ext uri="{FF2B5EF4-FFF2-40B4-BE49-F238E27FC236}">
                <a16:creationId xmlns:a16="http://schemas.microsoft.com/office/drawing/2014/main" xmlns="" id="{1FA65B0B-1E5A-07E2-2F63-C0B4E2E95415}"/>
              </a:ext>
            </a:extLst>
          </p:cNvPr>
          <p:cNvSpPr/>
          <p:nvPr/>
        </p:nvSpPr>
        <p:spPr>
          <a:xfrm>
            <a:off x="5317556" y="1005117"/>
            <a:ext cx="7652522"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sp>
        <p:nvSpPr>
          <p:cNvPr id="5" name="Freeform 7">
            <a:extLst>
              <a:ext uri="{FF2B5EF4-FFF2-40B4-BE49-F238E27FC236}">
                <a16:creationId xmlns:a16="http://schemas.microsoft.com/office/drawing/2014/main" xmlns="" id="{95F00E9B-6DC8-99AB-6400-739A2ABE9860}"/>
              </a:ext>
            </a:extLst>
          </p:cNvPr>
          <p:cNvSpPr/>
          <p:nvPr/>
        </p:nvSpPr>
        <p:spPr>
          <a:xfrm>
            <a:off x="0" y="-48600"/>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graphicFrame>
        <p:nvGraphicFramePr>
          <p:cNvPr id="6" name="Tabella 5">
            <a:extLst>
              <a:ext uri="{FF2B5EF4-FFF2-40B4-BE49-F238E27FC236}">
                <a16:creationId xmlns:a16="http://schemas.microsoft.com/office/drawing/2014/main" xmlns="" id="{4A185939-A190-8FE7-DAC2-325DBEE1EDDB}"/>
              </a:ext>
            </a:extLst>
          </p:cNvPr>
          <p:cNvGraphicFramePr>
            <a:graphicFrameLocks noGrp="1"/>
          </p:cNvGraphicFramePr>
          <p:nvPr>
            <p:extLst>
              <p:ext uri="{D42A27DB-BD31-4B8C-83A1-F6EECF244321}">
                <p14:modId xmlns:p14="http://schemas.microsoft.com/office/powerpoint/2010/main" xmlns="" val="1034766875"/>
              </p:ext>
            </p:extLst>
          </p:nvPr>
        </p:nvGraphicFramePr>
        <p:xfrm>
          <a:off x="3314517" y="3290761"/>
          <a:ext cx="11658233" cy="6235208"/>
        </p:xfrm>
        <a:graphic>
          <a:graphicData uri="http://schemas.openxmlformats.org/drawingml/2006/table">
            <a:tbl>
              <a:tblPr>
                <a:effectLst/>
              </a:tblPr>
              <a:tblGrid>
                <a:gridCol w="10095835">
                  <a:extLst>
                    <a:ext uri="{9D8B030D-6E8A-4147-A177-3AD203B41FA5}">
                      <a16:colId xmlns:a16="http://schemas.microsoft.com/office/drawing/2014/main" xmlns="" val="3870364330"/>
                    </a:ext>
                  </a:extLst>
                </a:gridCol>
                <a:gridCol w="1562398">
                  <a:extLst>
                    <a:ext uri="{9D8B030D-6E8A-4147-A177-3AD203B41FA5}">
                      <a16:colId xmlns:a16="http://schemas.microsoft.com/office/drawing/2014/main" xmlns="" val="1246796601"/>
                    </a:ext>
                  </a:extLst>
                </a:gridCol>
              </a:tblGrid>
              <a:tr h="776883">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Attività</a:t>
                      </a:r>
                    </a:p>
                  </a:txBody>
                  <a:tcPr/>
                </a:tc>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Ore</a:t>
                      </a:r>
                    </a:p>
                  </a:txBody>
                  <a:tcPr/>
                </a:tc>
                <a:extLst>
                  <a:ext uri="{0D108BD9-81ED-4DB2-BD59-A6C34878D82A}">
                    <a16:rowId xmlns:a16="http://schemas.microsoft.com/office/drawing/2014/main" xmlns="" val="3740319612"/>
                  </a:ext>
                </a:extLst>
              </a:tr>
              <a:tr h="1951923">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DM Sans" pitchFamily="18"/>
                          <a:ea typeface="Microsoft YaHei" pitchFamily="2"/>
                          <a:cs typeface="Lucida Sans" pitchFamily="2"/>
                        </a:rPr>
                        <a:t>Moduli seminariali:</a:t>
                      </a:r>
                    </a:p>
                    <a:p>
                      <a:pPr marL="0" marR="0" lvl="0" indent="0" algn="l" rtl="0" hangingPunct="1">
                        <a:lnSpc>
                          <a:spcPct val="100000"/>
                        </a:lnSpc>
                        <a:spcBef>
                          <a:spcPts val="0"/>
                        </a:spcBef>
                        <a:spcAft>
                          <a:spcPts val="0"/>
                        </a:spcAft>
                        <a:buSzPct val="45000"/>
                        <a:buFont typeface="Arial" pitchFamily="32"/>
                        <a:buChar char="•"/>
                        <a:tabLst/>
                      </a:pPr>
                      <a:r>
                        <a:rPr lang="it-IT" sz="3600" b="0" i="0" u="none" strike="noStrike" kern="1200" spc="0">
                          <a:solidFill>
                            <a:srgbClr val="000000"/>
                          </a:solidFill>
                          <a:latin typeface="DM Sans" pitchFamily="18"/>
                          <a:ea typeface="Microsoft YaHei" pitchFamily="2"/>
                          <a:cs typeface="Lucida Sans" pitchFamily="2"/>
                        </a:rPr>
                        <a:t>Seminari clinici</a:t>
                      </a:r>
                    </a:p>
                    <a:p>
                      <a:pPr marL="0" marR="0" lvl="0" indent="0" algn="l" rtl="0" hangingPunct="1">
                        <a:lnSpc>
                          <a:spcPct val="100000"/>
                        </a:lnSpc>
                        <a:spcBef>
                          <a:spcPts val="0"/>
                        </a:spcBef>
                        <a:spcAft>
                          <a:spcPts val="0"/>
                        </a:spcAft>
                        <a:buSzPct val="45000"/>
                        <a:buFont typeface="Arial" pitchFamily="32"/>
                        <a:buChar char="•"/>
                        <a:tabLst/>
                      </a:pPr>
                      <a:r>
                        <a:rPr lang="it-IT" sz="3600" b="0" i="0" u="none" strike="noStrike" kern="1200" spc="0">
                          <a:solidFill>
                            <a:srgbClr val="000000"/>
                          </a:solidFill>
                          <a:latin typeface="DM Sans" pitchFamily="18"/>
                          <a:ea typeface="Microsoft YaHei" pitchFamily="2"/>
                          <a:cs typeface="Lucida Sans" pitchFamily="2"/>
                        </a:rPr>
                        <a:t>Attività seminariale interdisciplinare</a:t>
                      </a:r>
                    </a:p>
                  </a:txBody>
                  <a:tcPr/>
                </a:tc>
                <a:tc>
                  <a:txBody>
                    <a:bodyPr/>
                    <a:lstStyle/>
                    <a:p>
                      <a:pPr marL="0" marR="0" lvl="0" indent="0" algn="l" rtl="0" hangingPunct="1">
                        <a:lnSpc>
                          <a:spcPct val="100000"/>
                        </a:lnSpc>
                        <a:spcBef>
                          <a:spcPts val="0"/>
                        </a:spcBef>
                        <a:spcAft>
                          <a:spcPts val="0"/>
                        </a:spcAft>
                        <a:buNone/>
                        <a:tabLst/>
                      </a:pPr>
                      <a:endParaRPr lang="it-IT" sz="3600" b="0" i="0" u="none" strike="noStrike" kern="1200" spc="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500</a:t>
                      </a:r>
                    </a:p>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300</a:t>
                      </a:r>
                    </a:p>
                  </a:txBody>
                  <a:tcPr/>
                </a:tc>
                <a:extLst>
                  <a:ext uri="{0D108BD9-81ED-4DB2-BD59-A6C34878D82A}">
                    <a16:rowId xmlns:a16="http://schemas.microsoft.com/office/drawing/2014/main" xmlns="" val="4231830447"/>
                  </a:ext>
                </a:extLst>
              </a:tr>
              <a:tr h="1951923">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DM Sans" pitchFamily="18"/>
                          <a:ea typeface="Microsoft YaHei" pitchFamily="2"/>
                          <a:cs typeface="Lucida Sans" pitchFamily="2"/>
                        </a:rPr>
                        <a:t>Moduli tutoriali (incontri con i coordinatori delle attività didattiche e i tutor)</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200</a:t>
                      </a:r>
                    </a:p>
                  </a:txBody>
                  <a:tcPr/>
                </a:tc>
                <a:extLst>
                  <a:ext uri="{0D108BD9-81ED-4DB2-BD59-A6C34878D82A}">
                    <a16:rowId xmlns:a16="http://schemas.microsoft.com/office/drawing/2014/main" xmlns="" val="3006525697"/>
                  </a:ext>
                </a:extLst>
              </a:tr>
              <a:tr h="776883">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DM Sans" pitchFamily="18"/>
                          <a:ea typeface="Microsoft YaHei" pitchFamily="2"/>
                          <a:cs typeface="Lucida Sans" pitchFamily="2"/>
                        </a:rPr>
                        <a:t>Autoformazione</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Calibri" pitchFamily="18"/>
                          <a:ea typeface="Microsoft YaHei" pitchFamily="2"/>
                          <a:cs typeface="Lucida Sans" pitchFamily="2"/>
                        </a:rPr>
                        <a:t>400</a:t>
                      </a:r>
                    </a:p>
                  </a:txBody>
                  <a:tcPr/>
                </a:tc>
                <a:extLst>
                  <a:ext uri="{0D108BD9-81ED-4DB2-BD59-A6C34878D82A}">
                    <a16:rowId xmlns:a16="http://schemas.microsoft.com/office/drawing/2014/main" xmlns="" val="1054862235"/>
                  </a:ext>
                </a:extLst>
              </a:tr>
              <a:tr h="777596">
                <a:tc>
                  <a:txBody>
                    <a:bodyPr/>
                    <a:lstStyle/>
                    <a:p>
                      <a:pPr marL="0" marR="0" lvl="0" indent="0" algn="l" rtl="0" hangingPunct="1">
                        <a:lnSpc>
                          <a:spcPct val="100000"/>
                        </a:lnSpc>
                        <a:spcBef>
                          <a:spcPts val="0"/>
                        </a:spcBef>
                        <a:spcAft>
                          <a:spcPts val="0"/>
                        </a:spcAft>
                        <a:buNone/>
                        <a:tabLst/>
                      </a:pPr>
                      <a:r>
                        <a:rPr lang="it-IT" sz="3600" b="0" i="0" u="none" strike="noStrike" kern="1200" spc="0">
                          <a:solidFill>
                            <a:srgbClr val="000000"/>
                          </a:solidFill>
                          <a:latin typeface="DM Sans" pitchFamily="18"/>
                          <a:ea typeface="Microsoft YaHei" pitchFamily="2"/>
                          <a:cs typeface="Lucida Sans" pitchFamily="2"/>
                        </a:rPr>
                        <a:t>Elaborazione tesi</a:t>
                      </a:r>
                    </a:p>
                  </a:txBody>
                  <a:tcPr/>
                </a:tc>
                <a:tc>
                  <a:txBody>
                    <a:bodyPr/>
                    <a:lstStyle/>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200</a:t>
                      </a:r>
                    </a:p>
                  </a:txBody>
                  <a:tcPr/>
                </a:tc>
                <a:extLst>
                  <a:ext uri="{0D108BD9-81ED-4DB2-BD59-A6C34878D82A}">
                    <a16:rowId xmlns:a16="http://schemas.microsoft.com/office/drawing/2014/main" xmlns="" val="412906703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8E6D903C-EF54-D77B-3E6E-2322D21998B8}"/>
              </a:ext>
            </a:extLst>
          </p:cNvPr>
          <p:cNvPicPr>
            <a:picLocks noChangeAspect="1"/>
          </p:cNvPicPr>
          <p:nvPr/>
        </p:nvPicPr>
        <p:blipFill>
          <a:blip r:embed="rId3">
            <a:lum/>
            <a:alphaModFix/>
          </a:blip>
          <a:srcRect/>
          <a:stretch>
            <a:fillRect/>
          </a:stretch>
        </p:blipFill>
        <p:spPr>
          <a:xfrm>
            <a:off x="3624480" y="952557"/>
            <a:ext cx="1170358" cy="1532881"/>
          </a:xfrm>
          <a:prstGeom prst="rect">
            <a:avLst/>
          </a:prstGeom>
          <a:noFill/>
          <a:ln cap="flat">
            <a:noFill/>
          </a:ln>
        </p:spPr>
      </p:pic>
      <p:sp>
        <p:nvSpPr>
          <p:cNvPr id="3" name="TextBox 4">
            <a:extLst>
              <a:ext uri="{FF2B5EF4-FFF2-40B4-BE49-F238E27FC236}">
                <a16:creationId xmlns:a16="http://schemas.microsoft.com/office/drawing/2014/main" xmlns="" id="{9BCC39C0-4C47-40E6-A4C3-76C610AC4679}"/>
              </a:ext>
            </a:extLst>
          </p:cNvPr>
          <p:cNvSpPr/>
          <p:nvPr/>
        </p:nvSpPr>
        <p:spPr>
          <a:xfrm>
            <a:off x="5111998" y="1470958"/>
            <a:ext cx="7934760" cy="9050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Open Sans Bold" pitchFamily="18"/>
                <a:ea typeface="Microsoft YaHei" pitchFamily="2"/>
                <a:cs typeface="Lucida Sans" pitchFamily="2"/>
              </a:rPr>
              <a:t>Verifiche di gradimento</a:t>
            </a:r>
          </a:p>
        </p:txBody>
      </p:sp>
      <p:sp>
        <p:nvSpPr>
          <p:cNvPr id="4" name="Freeform 6">
            <a:extLst>
              <a:ext uri="{FF2B5EF4-FFF2-40B4-BE49-F238E27FC236}">
                <a16:creationId xmlns:a16="http://schemas.microsoft.com/office/drawing/2014/main" xmlns="" id="{1F8028D1-CB8E-C9FF-895A-192E49009F8A}"/>
              </a:ext>
            </a:extLst>
          </p:cNvPr>
          <p:cNvSpPr/>
          <p:nvPr/>
        </p:nvSpPr>
        <p:spPr>
          <a:xfrm>
            <a:off x="6483" y="6483"/>
            <a:ext cx="6581522" cy="6581522"/>
          </a:xfrm>
          <a:custGeom>
            <a:avLst/>
            <a:gdLst>
              <a:gd name="f0" fmla="val w"/>
              <a:gd name="f1" fmla="val h"/>
              <a:gd name="f2" fmla="val 0"/>
              <a:gd name="f3" fmla="val 927100"/>
              <a:gd name="f4" fmla="val 763270"/>
              <a:gd name="f5" fmla="val 76200"/>
              <a:gd name="f6" fmla="*/ f0 1 927100"/>
              <a:gd name="f7" fmla="*/ f1 1 927100"/>
              <a:gd name="f8" fmla="+- f3 0 f2"/>
              <a:gd name="f9" fmla="*/ f8 1 927100"/>
              <a:gd name="f10" fmla="*/ f2 1 f9"/>
              <a:gd name="f11" fmla="*/ f3 1 f9"/>
              <a:gd name="f12" fmla="*/ f10 f6 1"/>
              <a:gd name="f13" fmla="*/ f11 f6 1"/>
              <a:gd name="f14" fmla="*/ f11 f7 1"/>
              <a:gd name="f15" fmla="*/ f10 f7 1"/>
            </a:gdLst>
            <a:ahLst/>
            <a:cxnLst>
              <a:cxn ang="3cd4">
                <a:pos x="hc" y="t"/>
              </a:cxn>
              <a:cxn ang="0">
                <a:pos x="r" y="vc"/>
              </a:cxn>
              <a:cxn ang="cd4">
                <a:pos x="hc" y="b"/>
              </a:cxn>
              <a:cxn ang="cd2">
                <a:pos x="l" y="vc"/>
              </a:cxn>
            </a:cxnLst>
            <a:rect l="f12" t="f15" r="f13" b="f14"/>
            <a:pathLst>
              <a:path w="927100" h="927100">
                <a:moveTo>
                  <a:pt x="f4" y="f2"/>
                </a:moveTo>
                <a:lnTo>
                  <a:pt x="f2" y="f2"/>
                </a:lnTo>
                <a:lnTo>
                  <a:pt x="f2" y="f3"/>
                </a:lnTo>
                <a:lnTo>
                  <a:pt x="f5" y="f3"/>
                </a:lnTo>
                <a:lnTo>
                  <a:pt x="f5" y="f5"/>
                </a:lnTo>
                <a:lnTo>
                  <a:pt x="f3" y="f5"/>
                </a:lnTo>
                <a:lnTo>
                  <a:pt x="f3" y="f2"/>
                </a:lnTo>
                <a:close/>
              </a:path>
            </a:pathLst>
          </a:custGeom>
          <a:solidFill>
            <a:srgbClr val="43C466"/>
          </a:solidFill>
          <a:ln cap="flat">
            <a:noFill/>
            <a:prstDash val="solid"/>
          </a:ln>
        </p:spPr>
        <p:txBody>
          <a:bodyPr vert="horz" wrap="squar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5" name="Picture 3">
            <a:extLst>
              <a:ext uri="{FF2B5EF4-FFF2-40B4-BE49-F238E27FC236}">
                <a16:creationId xmlns:a16="http://schemas.microsoft.com/office/drawing/2014/main" xmlns="" id="{09EE9ECA-7DF6-6BD5-219B-18D95B59D793}"/>
              </a:ext>
            </a:extLst>
          </p:cNvPr>
          <p:cNvPicPr>
            <a:picLocks noChangeAspect="1"/>
          </p:cNvPicPr>
          <p:nvPr/>
        </p:nvPicPr>
        <p:blipFill>
          <a:blip r:embed="rId4">
            <a:lum/>
            <a:alphaModFix/>
          </a:blip>
          <a:srcRect/>
          <a:stretch>
            <a:fillRect/>
          </a:stretch>
        </p:blipFill>
        <p:spPr>
          <a:xfrm>
            <a:off x="1659599" y="5894277"/>
            <a:ext cx="1963079" cy="2819159"/>
          </a:xfrm>
          <a:prstGeom prst="rect">
            <a:avLst/>
          </a:prstGeom>
          <a:noFill/>
          <a:ln cap="flat">
            <a:noFill/>
          </a:ln>
        </p:spPr>
      </p:pic>
      <p:sp>
        <p:nvSpPr>
          <p:cNvPr id="6" name="TextBox 4">
            <a:extLst>
              <a:ext uri="{FF2B5EF4-FFF2-40B4-BE49-F238E27FC236}">
                <a16:creationId xmlns:a16="http://schemas.microsoft.com/office/drawing/2014/main" xmlns="" id="{54D480AB-B763-3CDC-8AFD-94E6780798AD}"/>
              </a:ext>
            </a:extLst>
          </p:cNvPr>
          <p:cNvSpPr/>
          <p:nvPr/>
        </p:nvSpPr>
        <p:spPr>
          <a:xfrm>
            <a:off x="4523043" y="6133319"/>
            <a:ext cx="9817556" cy="9050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Open Sans Bold" pitchFamily="18"/>
                <a:ea typeface="Microsoft YaHei" pitchFamily="2"/>
                <a:cs typeface="Lucida Sans" pitchFamily="2"/>
              </a:rPr>
              <a:t>Verifiche dell'apprendimento</a:t>
            </a:r>
          </a:p>
        </p:txBody>
      </p:sp>
      <p:sp>
        <p:nvSpPr>
          <p:cNvPr id="7" name="TextBox 2">
            <a:extLst>
              <a:ext uri="{FF2B5EF4-FFF2-40B4-BE49-F238E27FC236}">
                <a16:creationId xmlns:a16="http://schemas.microsoft.com/office/drawing/2014/main" xmlns="" id="{50B105B8-9188-A954-BCD5-5975A5B41712}"/>
              </a:ext>
            </a:extLst>
          </p:cNvPr>
          <p:cNvSpPr/>
          <p:nvPr/>
        </p:nvSpPr>
        <p:spPr>
          <a:xfrm>
            <a:off x="2040474" y="2541236"/>
            <a:ext cx="14934959" cy="16028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Per ogni singolo seminario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Anonime</a:t>
            </a:r>
          </a:p>
        </p:txBody>
      </p:sp>
      <p:sp>
        <p:nvSpPr>
          <p:cNvPr id="8" name="TextBox 2">
            <a:extLst>
              <a:ext uri="{FF2B5EF4-FFF2-40B4-BE49-F238E27FC236}">
                <a16:creationId xmlns:a16="http://schemas.microsoft.com/office/drawing/2014/main" xmlns="" id="{EDBADBE3-14AB-9BB4-2D76-BBEF4FCDAF30}"/>
              </a:ext>
            </a:extLst>
          </p:cNvPr>
          <p:cNvSpPr/>
          <p:nvPr/>
        </p:nvSpPr>
        <p:spPr>
          <a:xfrm>
            <a:off x="1583283" y="7200360"/>
            <a:ext cx="15315843" cy="16028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Con cadenza semestrale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800" b="0" i="1" u="none" strike="noStrike" kern="1200" cap="none" spc="0" baseline="0" dirty="0">
                <a:solidFill>
                  <a:srgbClr val="000000"/>
                </a:solidFill>
                <a:uFillTx/>
                <a:latin typeface="DM Sans" pitchFamily="18"/>
                <a:ea typeface="Microsoft YaHei" pitchFamily="2"/>
                <a:cs typeface="Lucida Sans" pitchFamily="2"/>
              </a:rPr>
              <a:t>Nominative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xmlns="" id="{0CF36CBC-734F-49F1-A9D7-509207F5BBA0}"/>
              </a:ext>
            </a:extLst>
          </p:cNvPr>
          <p:cNvSpPr/>
          <p:nvPr/>
        </p:nvSpPr>
        <p:spPr>
          <a:xfrm>
            <a:off x="590400" y="1298521"/>
            <a:ext cx="16230243" cy="1913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2A6099"/>
                </a:solidFill>
                <a:uFillTx/>
              </a:defRPr>
            </a:pPr>
            <a:r>
              <a:rPr lang="it-IT" sz="8000" b="0" i="0" u="none" strike="noStrike" kern="1200" cap="none" spc="0" baseline="0">
                <a:solidFill>
                  <a:srgbClr val="2A6099"/>
                </a:solidFill>
                <a:uFillTx/>
                <a:latin typeface="DM Sans" pitchFamily="18"/>
                <a:ea typeface="Microsoft YaHei" pitchFamily="2"/>
                <a:cs typeface="Lucida Sans" pitchFamily="2"/>
              </a:rPr>
              <a:t>Attività formativa pratica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2A6099"/>
                </a:solidFill>
                <a:uFillTx/>
              </a:defRPr>
            </a:pPr>
            <a:r>
              <a:rPr lang="it-IT" sz="5600" b="0" i="0" u="none" strike="noStrike" kern="1200" cap="none" spc="0" baseline="0">
                <a:solidFill>
                  <a:srgbClr val="2A6099"/>
                </a:solidFill>
                <a:uFillTx/>
                <a:latin typeface="DM Sans" pitchFamily="18"/>
                <a:ea typeface="Microsoft YaHei" pitchFamily="2"/>
                <a:cs typeface="Lucida Sans" pitchFamily="2"/>
              </a:rPr>
              <a:t>...tra MMG, ospedale e territorio</a:t>
            </a:r>
          </a:p>
        </p:txBody>
      </p:sp>
      <p:sp>
        <p:nvSpPr>
          <p:cNvPr id="3" name="TextBox 5">
            <a:extLst>
              <a:ext uri="{FF2B5EF4-FFF2-40B4-BE49-F238E27FC236}">
                <a16:creationId xmlns:a16="http://schemas.microsoft.com/office/drawing/2014/main" xmlns="" id="{AE099ED0-046F-5680-5F6D-9B00F496FA0C}"/>
              </a:ext>
            </a:extLst>
          </p:cNvPr>
          <p:cNvSpPr/>
          <p:nvPr/>
        </p:nvSpPr>
        <p:spPr>
          <a:xfrm>
            <a:off x="4879439" y="756720"/>
            <a:ext cx="7652522" cy="5626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Open Sans" pitchFamily="18"/>
                <a:ea typeface="Microsoft YaHei" pitchFamily="2"/>
                <a:cs typeface="Lucida Sans" pitchFamily="2"/>
              </a:rPr>
              <a:t>Caratteristiche del corso</a:t>
            </a:r>
          </a:p>
        </p:txBody>
      </p:sp>
      <p:graphicFrame>
        <p:nvGraphicFramePr>
          <p:cNvPr id="4" name="Tabella 3">
            <a:extLst>
              <a:ext uri="{FF2B5EF4-FFF2-40B4-BE49-F238E27FC236}">
                <a16:creationId xmlns:a16="http://schemas.microsoft.com/office/drawing/2014/main" xmlns="" id="{A4049418-4DA3-581C-54A3-5191D436F316}"/>
              </a:ext>
            </a:extLst>
          </p:cNvPr>
          <p:cNvGraphicFramePr>
            <a:graphicFrameLocks noGrp="1"/>
          </p:cNvGraphicFramePr>
          <p:nvPr/>
        </p:nvGraphicFramePr>
        <p:xfrm>
          <a:off x="3621956" y="3527636"/>
          <a:ext cx="11658233" cy="5652733"/>
        </p:xfrm>
        <a:graphic>
          <a:graphicData uri="http://schemas.openxmlformats.org/drawingml/2006/table">
            <a:tbl>
              <a:tblPr>
                <a:effectLst/>
              </a:tblPr>
              <a:tblGrid>
                <a:gridCol w="8285396">
                  <a:extLst>
                    <a:ext uri="{9D8B030D-6E8A-4147-A177-3AD203B41FA5}">
                      <a16:colId xmlns:a16="http://schemas.microsoft.com/office/drawing/2014/main" xmlns="" val="2470108894"/>
                    </a:ext>
                  </a:extLst>
                </a:gridCol>
                <a:gridCol w="3372837">
                  <a:extLst>
                    <a:ext uri="{9D8B030D-6E8A-4147-A177-3AD203B41FA5}">
                      <a16:colId xmlns:a16="http://schemas.microsoft.com/office/drawing/2014/main" xmlns="" val="2009134373"/>
                    </a:ext>
                  </a:extLst>
                </a:gridCol>
              </a:tblGrid>
              <a:tr h="708842">
                <a:tc>
                  <a:txBody>
                    <a:bodyPr/>
                    <a:lstStyle/>
                    <a:p>
                      <a:pPr marL="0" marR="0" lvl="0" indent="0" algn="l" rtl="0" hangingPunct="1">
                        <a:lnSpc>
                          <a:spcPct val="100000"/>
                        </a:lnSpc>
                        <a:spcBef>
                          <a:spcPts val="0"/>
                        </a:spcBef>
                        <a:spcAft>
                          <a:spcPts val="0"/>
                        </a:spcAft>
                        <a:buNone/>
                        <a:tabLst/>
                      </a:pPr>
                      <a:r>
                        <a:rPr lang="it-IT" sz="3200" b="1" i="0" u="none" strike="noStrike" kern="1200" spc="0">
                          <a:solidFill>
                            <a:srgbClr val="000000"/>
                          </a:solidFill>
                          <a:latin typeface="Calibri" pitchFamily="18"/>
                          <a:ea typeface="Microsoft YaHei" pitchFamily="2"/>
                          <a:cs typeface="Lucida Sans" pitchFamily="2"/>
                        </a:rPr>
                        <a:t>Attività</a:t>
                      </a:r>
                    </a:p>
                  </a:txBody>
                  <a:tcPr/>
                </a:tc>
                <a:tc>
                  <a:txBody>
                    <a:bodyPr/>
                    <a:lstStyle/>
                    <a:p>
                      <a:pPr marL="0" marR="0" lvl="0" indent="0" algn="l" rtl="0" hangingPunct="1">
                        <a:lnSpc>
                          <a:spcPct val="100000"/>
                        </a:lnSpc>
                        <a:spcBef>
                          <a:spcPts val="0"/>
                        </a:spcBef>
                        <a:spcAft>
                          <a:spcPts val="0"/>
                        </a:spcAft>
                        <a:buNone/>
                        <a:tabLst/>
                      </a:pPr>
                      <a:r>
                        <a:rPr lang="it-IT" sz="3200" b="1" i="0" u="none" strike="noStrike" kern="1200" spc="0">
                          <a:solidFill>
                            <a:srgbClr val="000000"/>
                          </a:solidFill>
                          <a:latin typeface="Calibri" pitchFamily="18"/>
                          <a:ea typeface="Microsoft YaHei" pitchFamily="2"/>
                          <a:cs typeface="Lucida Sans" pitchFamily="2"/>
                        </a:rPr>
                        <a:t>N°ore/mesi</a:t>
                      </a:r>
                    </a:p>
                  </a:txBody>
                  <a:tcPr/>
                </a:tc>
                <a:extLst>
                  <a:ext uri="{0D108BD9-81ED-4DB2-BD59-A6C34878D82A}">
                    <a16:rowId xmlns:a16="http://schemas.microsoft.com/office/drawing/2014/main" xmlns="" val="849674238"/>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Medicina Interna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500 / 6</a:t>
                      </a:r>
                    </a:p>
                  </a:txBody>
                  <a:tcPr/>
                </a:tc>
                <a:extLst>
                  <a:ext uri="{0D108BD9-81ED-4DB2-BD59-A6C34878D82A}">
                    <a16:rowId xmlns:a16="http://schemas.microsoft.com/office/drawing/2014/main" xmlns="" val="2196963459"/>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Chirurgia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240 / 3</a:t>
                      </a:r>
                    </a:p>
                  </a:txBody>
                  <a:tcPr/>
                </a:tc>
                <a:extLst>
                  <a:ext uri="{0D108BD9-81ED-4DB2-BD59-A6C34878D82A}">
                    <a16:rowId xmlns:a16="http://schemas.microsoft.com/office/drawing/2014/main" xmlns="" val="2638465833"/>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Pediatria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320 / 4</a:t>
                      </a:r>
                    </a:p>
                  </a:txBody>
                  <a:tcPr/>
                </a:tc>
                <a:extLst>
                  <a:ext uri="{0D108BD9-81ED-4DB2-BD59-A6C34878D82A}">
                    <a16:rowId xmlns:a16="http://schemas.microsoft.com/office/drawing/2014/main" xmlns="" val="1187663411"/>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Pronto Soccorso Urgenza</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240 / 3</a:t>
                      </a:r>
                    </a:p>
                  </a:txBody>
                  <a:tcPr/>
                </a:tc>
                <a:extLst>
                  <a:ext uri="{0D108BD9-81ED-4DB2-BD59-A6C34878D82A}">
                    <a16:rowId xmlns:a16="http://schemas.microsoft.com/office/drawing/2014/main" xmlns="" val="1278170470"/>
                  </a:ext>
                </a:extLst>
              </a:tr>
              <a:tr h="708842">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Ostetricia e Ginecologia (T-H)</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160 / 2</a:t>
                      </a:r>
                    </a:p>
                  </a:txBody>
                  <a:tcPr/>
                </a:tc>
                <a:extLst>
                  <a:ext uri="{0D108BD9-81ED-4DB2-BD59-A6C34878D82A}">
                    <a16:rowId xmlns:a16="http://schemas.microsoft.com/office/drawing/2014/main" xmlns="" val="4202553063"/>
                  </a:ext>
                </a:extLst>
              </a:tr>
              <a:tr h="691204">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Attività Distrettuale</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540 / 6</a:t>
                      </a:r>
                    </a:p>
                  </a:txBody>
                  <a:tcPr/>
                </a:tc>
                <a:extLst>
                  <a:ext uri="{0D108BD9-81ED-4DB2-BD59-A6C34878D82A}">
                    <a16:rowId xmlns:a16="http://schemas.microsoft.com/office/drawing/2014/main" xmlns="" val="1590094409"/>
                  </a:ext>
                </a:extLst>
              </a:tr>
              <a:tr h="708477">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Medicina Generale</a:t>
                      </a:r>
                    </a:p>
                  </a:txBody>
                  <a:tcPr/>
                </a:tc>
                <a:tc>
                  <a:txBody>
                    <a:bodyPr/>
                    <a:lstStyle/>
                    <a:p>
                      <a:pPr marL="0" marR="0" lvl="0" indent="0" algn="l" rtl="0" hangingPunct="1">
                        <a:lnSpc>
                          <a:spcPct val="100000"/>
                        </a:lnSpc>
                        <a:spcBef>
                          <a:spcPts val="0"/>
                        </a:spcBef>
                        <a:spcAft>
                          <a:spcPts val="0"/>
                        </a:spcAft>
                        <a:buNone/>
                        <a:tabLst/>
                      </a:pPr>
                      <a:r>
                        <a:rPr lang="it-IT" sz="3200" b="0" i="0" u="none" strike="noStrike" kern="1200" spc="0">
                          <a:solidFill>
                            <a:srgbClr val="000000"/>
                          </a:solidFill>
                          <a:latin typeface="DM Sans" pitchFamily="18"/>
                          <a:ea typeface="Microsoft YaHei" pitchFamily="2"/>
                          <a:cs typeface="Lucida Sans" pitchFamily="2"/>
                        </a:rPr>
                        <a:t>1200 / 12</a:t>
                      </a:r>
                    </a:p>
                  </a:txBody>
                  <a:tcPr/>
                </a:tc>
                <a:extLst>
                  <a:ext uri="{0D108BD9-81ED-4DB2-BD59-A6C34878D82A}">
                    <a16:rowId xmlns:a16="http://schemas.microsoft.com/office/drawing/2014/main" xmlns="" val="3294315927"/>
                  </a:ext>
                </a:extLst>
              </a:tr>
            </a:tbl>
          </a:graphicData>
        </a:graphic>
      </p:graphicFrame>
      <p:pic>
        <p:nvPicPr>
          <p:cNvPr id="5" name="Picture 4">
            <a:extLst>
              <a:ext uri="{FF2B5EF4-FFF2-40B4-BE49-F238E27FC236}">
                <a16:creationId xmlns:a16="http://schemas.microsoft.com/office/drawing/2014/main" xmlns="" id="{CFC2BAB2-9536-D4D8-FD5A-14B38F585283}"/>
              </a:ext>
            </a:extLst>
          </p:cNvPr>
          <p:cNvPicPr>
            <a:picLocks noChangeAspect="1"/>
          </p:cNvPicPr>
          <p:nvPr/>
        </p:nvPicPr>
        <p:blipFill>
          <a:blip r:embed="rId3">
            <a:lum/>
            <a:alphaModFix/>
          </a:blip>
          <a:srcRect/>
          <a:stretch>
            <a:fillRect/>
          </a:stretch>
        </p:blipFill>
        <p:spPr>
          <a:xfrm>
            <a:off x="14615998" y="705596"/>
            <a:ext cx="2986201" cy="3758403"/>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xmlns="" id="{B0BED340-7D68-D45D-6659-B7A8347F4D13}"/>
              </a:ext>
            </a:extLst>
          </p:cNvPr>
          <p:cNvSpPr/>
          <p:nvPr/>
        </p:nvSpPr>
        <p:spPr>
          <a:xfrm>
            <a:off x="5038" y="13679"/>
            <a:ext cx="18282961" cy="102866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4F81BD"/>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2">
            <a:extLst>
              <a:ext uri="{FF2B5EF4-FFF2-40B4-BE49-F238E27FC236}">
                <a16:creationId xmlns:a16="http://schemas.microsoft.com/office/drawing/2014/main" xmlns="" id="{F950DEF1-F1B1-69E9-6198-90DFBF5767EE}"/>
              </a:ext>
            </a:extLst>
          </p:cNvPr>
          <p:cNvSpPr/>
          <p:nvPr/>
        </p:nvSpPr>
        <p:spPr>
          <a:xfrm>
            <a:off x="1643396" y="785158"/>
            <a:ext cx="6256443" cy="10781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b" anchorCtr="0" compatLnSpc="0">
            <a:no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it-IT" sz="7800" b="0" i="0" u="none" strike="noStrike" kern="1200" cap="none" spc="0" baseline="0">
                <a:solidFill>
                  <a:srgbClr val="000000"/>
                </a:solidFill>
                <a:uFillTx/>
                <a:latin typeface="Calibri" pitchFamily="18"/>
                <a:ea typeface="Microsoft YaHei" pitchFamily="2"/>
                <a:cs typeface="Lucida Sans" pitchFamily="2"/>
              </a:rPr>
              <a:t>Rete formativa</a:t>
            </a:r>
          </a:p>
        </p:txBody>
      </p:sp>
      <p:pic>
        <p:nvPicPr>
          <p:cNvPr id="4" name="officeArt object">
            <a:extLst>
              <a:ext uri="{FF2B5EF4-FFF2-40B4-BE49-F238E27FC236}">
                <a16:creationId xmlns:a16="http://schemas.microsoft.com/office/drawing/2014/main" xmlns="" id="{4F6B0E92-331A-018B-39F4-626DF9D81BA4}"/>
              </a:ext>
            </a:extLst>
          </p:cNvPr>
          <p:cNvPicPr>
            <a:picLocks noChangeAspect="1"/>
          </p:cNvPicPr>
          <p:nvPr/>
        </p:nvPicPr>
        <p:blipFill>
          <a:blip r:embed="rId3">
            <a:lum/>
            <a:alphaModFix/>
          </a:blip>
          <a:srcRect l="11022" t="8747" b="11069"/>
          <a:stretch>
            <a:fillRect/>
          </a:stretch>
        </p:blipFill>
        <p:spPr>
          <a:xfrm>
            <a:off x="8305915" y="647642"/>
            <a:ext cx="9981718" cy="9639001"/>
          </a:xfrm>
          <a:prstGeom prst="rect">
            <a:avLst/>
          </a:prstGeom>
          <a:noFill/>
          <a:ln cap="flat">
            <a:noFill/>
          </a:ln>
        </p:spPr>
      </p:pic>
      <p:pic>
        <p:nvPicPr>
          <p:cNvPr id="5" name="officeArt object">
            <a:extLst>
              <a:ext uri="{FF2B5EF4-FFF2-40B4-BE49-F238E27FC236}">
                <a16:creationId xmlns:a16="http://schemas.microsoft.com/office/drawing/2014/main" xmlns="" id="{2C067E76-EF74-66F6-94F6-C1C46F1BE602}"/>
              </a:ext>
            </a:extLst>
          </p:cNvPr>
          <p:cNvPicPr>
            <a:picLocks noChangeAspect="1"/>
          </p:cNvPicPr>
          <p:nvPr/>
        </p:nvPicPr>
        <p:blipFill>
          <a:blip r:embed="rId4">
            <a:lum/>
            <a:alphaModFix/>
          </a:blip>
          <a:srcRect/>
          <a:stretch>
            <a:fillRect/>
          </a:stretch>
        </p:blipFill>
        <p:spPr>
          <a:xfrm>
            <a:off x="14401800" y="8657639"/>
            <a:ext cx="3441600" cy="495001"/>
          </a:xfrm>
          <a:prstGeom prst="rect">
            <a:avLst/>
          </a:prstGeom>
          <a:noFill/>
          <a:ln cap="flat">
            <a:noFill/>
          </a:ln>
        </p:spPr>
      </p:pic>
      <p:sp>
        <p:nvSpPr>
          <p:cNvPr id="6" name="CasellaDiTesto 4">
            <a:extLst>
              <a:ext uri="{FF2B5EF4-FFF2-40B4-BE49-F238E27FC236}">
                <a16:creationId xmlns:a16="http://schemas.microsoft.com/office/drawing/2014/main" xmlns="" id="{E3D1F7F7-C23C-5C37-81DC-C26C738D90BD}"/>
              </a:ext>
            </a:extLst>
          </p:cNvPr>
          <p:cNvSpPr/>
          <p:nvPr/>
        </p:nvSpPr>
        <p:spPr>
          <a:xfrm>
            <a:off x="881637" y="2527922"/>
            <a:ext cx="6548036" cy="810556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AUSL di Bologna: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di Bologna</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Pianura Ovest</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Pianura Est</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Reno, Lavino e Samoggia</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di San Lazzaro</a:t>
            </a:r>
          </a:p>
          <a:p>
            <a:pPr marL="514350" marR="0" lvl="0" indent="-514350" algn="l" defTabSz="914400" rtl="0" fontAlgn="auto" hangingPunct="1">
              <a:lnSpc>
                <a:spcPct val="100000"/>
              </a:lnSpc>
              <a:spcBef>
                <a:spcPts val="0"/>
              </a:spcBef>
              <a:spcAft>
                <a:spcPts val="0"/>
              </a:spcAft>
              <a:buSzPct val="45000"/>
              <a:buFont typeface="+mj-lt"/>
              <a:buAutoNum type="arabicParenR"/>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Distretto dell’Appennino Bolognese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DM Sans" pitchFamily="18"/>
                <a:ea typeface="Microsoft YaHei" pitchFamily="2"/>
                <a:cs typeface="Lucida Sans" pitchFamily="2"/>
              </a:rPr>
              <a:t>AUSL Imola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DM Sans" pitchFamily="18"/>
              <a:ea typeface="Microsoft YaHei" pitchFamily="2"/>
              <a:cs typeface="Lucida Sans" pitchFamily="2"/>
            </a:endParaRPr>
          </a:p>
        </p:txBody>
      </p:sp>
      <p:sp>
        <p:nvSpPr>
          <p:cNvPr id="7" name="CasellaDiTesto 6">
            <a:extLst>
              <a:ext uri="{FF2B5EF4-FFF2-40B4-BE49-F238E27FC236}">
                <a16:creationId xmlns:a16="http://schemas.microsoft.com/office/drawing/2014/main" xmlns="" id="{960DD4A1-B7F7-EB74-F19E-943CD3AC7AED}"/>
              </a:ext>
            </a:extLst>
          </p:cNvPr>
          <p:cNvSpPr/>
          <p:nvPr/>
        </p:nvSpPr>
        <p:spPr>
          <a:xfrm>
            <a:off x="12608643" y="4213079"/>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1</a:t>
            </a:r>
          </a:p>
        </p:txBody>
      </p:sp>
      <p:sp>
        <p:nvSpPr>
          <p:cNvPr id="8" name="CasellaDiTesto 7">
            <a:extLst>
              <a:ext uri="{FF2B5EF4-FFF2-40B4-BE49-F238E27FC236}">
                <a16:creationId xmlns:a16="http://schemas.microsoft.com/office/drawing/2014/main" xmlns="" id="{B7D24218-4916-4411-198E-D63FACFECEB4}"/>
              </a:ext>
            </a:extLst>
          </p:cNvPr>
          <p:cNvSpPr/>
          <p:nvPr/>
        </p:nvSpPr>
        <p:spPr>
          <a:xfrm>
            <a:off x="10820515" y="2613958"/>
            <a:ext cx="17881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2</a:t>
            </a:r>
          </a:p>
        </p:txBody>
      </p:sp>
      <p:sp>
        <p:nvSpPr>
          <p:cNvPr id="9" name="CasellaDiTesto 9">
            <a:extLst>
              <a:ext uri="{FF2B5EF4-FFF2-40B4-BE49-F238E27FC236}">
                <a16:creationId xmlns:a16="http://schemas.microsoft.com/office/drawing/2014/main" xmlns="" id="{BE20F7C2-5540-9834-057A-E3B2E9EA662A}"/>
              </a:ext>
            </a:extLst>
          </p:cNvPr>
          <p:cNvSpPr/>
          <p:nvPr/>
        </p:nvSpPr>
        <p:spPr>
          <a:xfrm>
            <a:off x="13686483" y="2810883"/>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3</a:t>
            </a:r>
          </a:p>
        </p:txBody>
      </p:sp>
      <p:sp>
        <p:nvSpPr>
          <p:cNvPr id="10" name="CasellaDiTesto 11">
            <a:extLst>
              <a:ext uri="{FF2B5EF4-FFF2-40B4-BE49-F238E27FC236}">
                <a16:creationId xmlns:a16="http://schemas.microsoft.com/office/drawing/2014/main" xmlns="" id="{FE0581CF-7F77-4403-8F58-3AEDC87F356E}"/>
              </a:ext>
            </a:extLst>
          </p:cNvPr>
          <p:cNvSpPr/>
          <p:nvPr/>
        </p:nvSpPr>
        <p:spPr>
          <a:xfrm>
            <a:off x="12861721" y="6438957"/>
            <a:ext cx="990359"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5</a:t>
            </a:r>
          </a:p>
        </p:txBody>
      </p:sp>
      <p:sp>
        <p:nvSpPr>
          <p:cNvPr id="11" name="CasellaDiTesto 17">
            <a:extLst>
              <a:ext uri="{FF2B5EF4-FFF2-40B4-BE49-F238E27FC236}">
                <a16:creationId xmlns:a16="http://schemas.microsoft.com/office/drawing/2014/main" xmlns="" id="{314BBCF5-A65F-C059-8663-8FD90C64AA67}"/>
              </a:ext>
            </a:extLst>
          </p:cNvPr>
          <p:cNvSpPr/>
          <p:nvPr/>
        </p:nvSpPr>
        <p:spPr>
          <a:xfrm>
            <a:off x="10058400" y="4762442"/>
            <a:ext cx="15235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4</a:t>
            </a:r>
          </a:p>
        </p:txBody>
      </p:sp>
      <p:sp>
        <p:nvSpPr>
          <p:cNvPr id="12" name="CasellaDiTesto 29">
            <a:extLst>
              <a:ext uri="{FF2B5EF4-FFF2-40B4-BE49-F238E27FC236}">
                <a16:creationId xmlns:a16="http://schemas.microsoft.com/office/drawing/2014/main" xmlns="" id="{668A1B4C-A05B-609A-1DF4-2AB17F73D346}"/>
              </a:ext>
            </a:extLst>
          </p:cNvPr>
          <p:cNvSpPr/>
          <p:nvPr/>
        </p:nvSpPr>
        <p:spPr>
          <a:xfrm>
            <a:off x="12608643" y="9425516"/>
            <a:ext cx="5674318" cy="5504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Numero di residenti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Atlante statistico metropolitano – I numeri di Bologna</a:t>
            </a:r>
          </a:p>
        </p:txBody>
      </p:sp>
      <p:sp>
        <p:nvSpPr>
          <p:cNvPr id="13" name="CasellaDiTesto 27">
            <a:extLst>
              <a:ext uri="{FF2B5EF4-FFF2-40B4-BE49-F238E27FC236}">
                <a16:creationId xmlns:a16="http://schemas.microsoft.com/office/drawing/2014/main" xmlns="" id="{733AB880-CE70-C3B3-C9C1-96B68B0FA5A0}"/>
              </a:ext>
            </a:extLst>
          </p:cNvPr>
          <p:cNvSpPr/>
          <p:nvPr/>
        </p:nvSpPr>
        <p:spPr>
          <a:xfrm>
            <a:off x="15587283" y="5970602"/>
            <a:ext cx="2256117" cy="32039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pitchFamily="18"/>
                <a:ea typeface="Microsoft YaHei" pitchFamily="2"/>
                <a:cs typeface="Lucida Sans" pitchFamily="2"/>
              </a:rPr>
              <a:t>AUSL Imola</a:t>
            </a:r>
          </a:p>
        </p:txBody>
      </p:sp>
      <p:sp>
        <p:nvSpPr>
          <p:cNvPr id="14" name="CasellaDiTesto 32">
            <a:extLst>
              <a:ext uri="{FF2B5EF4-FFF2-40B4-BE49-F238E27FC236}">
                <a16:creationId xmlns:a16="http://schemas.microsoft.com/office/drawing/2014/main" xmlns="" id="{145BA74B-38EC-4EF4-931D-8FFC1AA8CA9E}"/>
              </a:ext>
            </a:extLst>
          </p:cNvPr>
          <p:cNvSpPr/>
          <p:nvPr/>
        </p:nvSpPr>
        <p:spPr>
          <a:xfrm>
            <a:off x="9829800" y="8134557"/>
            <a:ext cx="1523518" cy="445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pitchFamily="18"/>
                <a:ea typeface="Microsoft YaHei" pitchFamily="2"/>
                <a:cs typeface="Lucida Sans" pitchFamily="2"/>
              </a:rPr>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Ovale 8">
            <a:extLst>
              <a:ext uri="{FF2B5EF4-FFF2-40B4-BE49-F238E27FC236}">
                <a16:creationId xmlns:a16="http://schemas.microsoft.com/office/drawing/2014/main" xmlns="" id="{4B51B155-02F5-21AF-FDC3-4456908FB789}"/>
              </a:ext>
            </a:extLst>
          </p:cNvPr>
          <p:cNvSpPr/>
          <p:nvPr/>
        </p:nvSpPr>
        <p:spPr>
          <a:xfrm>
            <a:off x="248040" y="5101556"/>
            <a:ext cx="4647959" cy="41144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TextBox 6">
            <a:extLst>
              <a:ext uri="{FF2B5EF4-FFF2-40B4-BE49-F238E27FC236}">
                <a16:creationId xmlns:a16="http://schemas.microsoft.com/office/drawing/2014/main" xmlns="" id="{2112E567-82F6-9118-A7EE-5F7046904ACF}"/>
              </a:ext>
            </a:extLst>
          </p:cNvPr>
          <p:cNvSpPr/>
          <p:nvPr/>
        </p:nvSpPr>
        <p:spPr>
          <a:xfrm>
            <a:off x="846359" y="584283"/>
            <a:ext cx="16137358" cy="66024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0" rIns="0" bIns="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200" b="0" i="0" u="none" strike="noStrike" kern="1200" cap="none" spc="0" baseline="0">
                <a:solidFill>
                  <a:srgbClr val="000000"/>
                </a:solidFill>
                <a:uFillTx/>
                <a:latin typeface="Calibri" pitchFamily="18"/>
                <a:ea typeface="Microsoft YaHei" pitchFamily="2"/>
                <a:cs typeface="Lucida Sans" pitchFamily="2"/>
              </a:rPr>
              <a:t>Caratteristiche del corso – Figure di riferimento</a:t>
            </a:r>
          </a:p>
        </p:txBody>
      </p:sp>
      <p:graphicFrame>
        <p:nvGraphicFramePr>
          <p:cNvPr id="4" name="Tabella 3">
            <a:extLst>
              <a:ext uri="{FF2B5EF4-FFF2-40B4-BE49-F238E27FC236}">
                <a16:creationId xmlns:a16="http://schemas.microsoft.com/office/drawing/2014/main" xmlns="" id="{14942D5B-D5AD-11E6-F582-0238F1ED4D0F}"/>
              </a:ext>
            </a:extLst>
          </p:cNvPr>
          <p:cNvGraphicFramePr>
            <a:graphicFrameLocks noGrp="1"/>
          </p:cNvGraphicFramePr>
          <p:nvPr>
            <p:extLst>
              <p:ext uri="{D42A27DB-BD31-4B8C-83A1-F6EECF244321}">
                <p14:modId xmlns:p14="http://schemas.microsoft.com/office/powerpoint/2010/main" xmlns="" val="1614187023"/>
              </p:ext>
            </p:extLst>
          </p:nvPr>
        </p:nvGraphicFramePr>
        <p:xfrm>
          <a:off x="5050977" y="1599004"/>
          <a:ext cx="7170869" cy="7088991"/>
        </p:xfrm>
        <a:graphic>
          <a:graphicData uri="http://schemas.openxmlformats.org/drawingml/2006/table">
            <a:tbl>
              <a:tblPr>
                <a:effectLst/>
              </a:tblPr>
              <a:tblGrid>
                <a:gridCol w="7170869">
                  <a:extLst>
                    <a:ext uri="{9D8B030D-6E8A-4147-A177-3AD203B41FA5}">
                      <a16:colId xmlns:a16="http://schemas.microsoft.com/office/drawing/2014/main" xmlns="" val="607243756"/>
                    </a:ext>
                  </a:extLst>
                </a:gridCol>
              </a:tblGrid>
              <a:tr h="3765119">
                <a:tc>
                  <a:txBody>
                    <a:bodyPr/>
                    <a:lstStyle/>
                    <a:p>
                      <a:pPr marL="0" marR="0" lvl="0" indent="0" algn="l" rtl="0" hangingPunct="1">
                        <a:lnSpc>
                          <a:spcPct val="100000"/>
                        </a:lnSpc>
                        <a:spcBef>
                          <a:spcPts val="0"/>
                        </a:spcBef>
                        <a:spcAft>
                          <a:spcPts val="0"/>
                        </a:spcAft>
                        <a:buNone/>
                        <a:tabLst/>
                      </a:pPr>
                      <a:r>
                        <a:rPr lang="it-IT" sz="3600" b="1" i="0" u="none" strike="noStrike" kern="1200" spc="0" dirty="0">
                          <a:solidFill>
                            <a:srgbClr val="000000"/>
                          </a:solidFill>
                          <a:latin typeface="Calibri" pitchFamily="18"/>
                          <a:ea typeface="Microsoft YaHei" pitchFamily="2"/>
                          <a:cs typeface="Lucida Sans" pitchFamily="2"/>
                        </a:rPr>
                        <a:t>Coordinatori dell'attività didattico teorica</a:t>
                      </a:r>
                    </a:p>
                    <a:p>
                      <a:pPr marL="0" marR="0" lvl="0" indent="0" algn="l" rtl="0" hangingPunct="1">
                        <a:lnSpc>
                          <a:spcPct val="100000"/>
                        </a:lnSpc>
                        <a:spcBef>
                          <a:spcPts val="0"/>
                        </a:spcBef>
                        <a:spcAft>
                          <a:spcPts val="0"/>
                        </a:spcAft>
                        <a:buClr>
                          <a:srgbClr val="FFFFFF"/>
                        </a:buClr>
                        <a:buSzPct val="45000"/>
                        <a:buFont typeface="Arial" pitchFamily="32"/>
                        <a:buChar char="•"/>
                        <a:tabLst/>
                      </a:pPr>
                      <a:endParaRPr lang="it-IT" sz="3200" b="0" i="0" u="none" strike="noStrike" kern="1200" spc="0" dirty="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Clr>
                          <a:srgbClr val="FFFFFF"/>
                        </a:buClr>
                        <a:buSzPct val="45000"/>
                        <a:buFont typeface="Arial" pitchFamily="32"/>
                        <a:buChar char="•"/>
                        <a:tabLst/>
                      </a:pPr>
                      <a:r>
                        <a:rPr lang="it-IT" sz="3200" b="0" i="0" u="none" strike="noStrike" kern="1200" spc="0" dirty="0">
                          <a:solidFill>
                            <a:srgbClr val="000000"/>
                          </a:solidFill>
                          <a:latin typeface="Calibri" pitchFamily="18"/>
                          <a:ea typeface="Microsoft YaHei" pitchFamily="2"/>
                          <a:cs typeface="Lucida Sans" pitchFamily="2"/>
                        </a:rPr>
                        <a:t>2 MMG dell’Azienda USL di Bologna:</a:t>
                      </a:r>
                    </a:p>
                    <a:p>
                      <a:pPr marL="0" marR="0" lvl="0" indent="0" algn="l" rtl="0" hangingPunct="1">
                        <a:lnSpc>
                          <a:spcPct val="100000"/>
                        </a:lnSpc>
                        <a:spcBef>
                          <a:spcPts val="0"/>
                        </a:spcBef>
                        <a:spcAft>
                          <a:spcPts val="0"/>
                        </a:spcAft>
                        <a:buClr>
                          <a:srgbClr val="FFFFFF"/>
                        </a:buClr>
                        <a:buSzPct val="45000"/>
                        <a:buFont typeface="Arial" pitchFamily="32"/>
                        <a:buChar char="•"/>
                        <a:tabLst/>
                      </a:pPr>
                      <a:endParaRPr lang="it-IT" sz="3200" b="0" i="0" u="none" strike="noStrike" kern="1200" spc="0" dirty="0">
                        <a:solidFill>
                          <a:srgbClr val="000000"/>
                        </a:solidFill>
                        <a:latin typeface="Calibri" pitchFamily="18"/>
                        <a:ea typeface="Microsoft YaHei" pitchFamily="2"/>
                        <a:cs typeface="Lucida Sans" pitchFamily="2"/>
                      </a:endParaRPr>
                    </a:p>
                    <a:p>
                      <a:pPr marL="457200" marR="0" lvl="0" indent="-457200" algn="l" rtl="0" hangingPunct="1">
                        <a:lnSpc>
                          <a:spcPct val="100000"/>
                        </a:lnSpc>
                        <a:spcBef>
                          <a:spcPts val="0"/>
                        </a:spcBef>
                        <a:spcAft>
                          <a:spcPts val="0"/>
                        </a:spcAft>
                        <a:buClr>
                          <a:srgbClr val="FFFFFF"/>
                        </a:buClr>
                        <a:buSzPct val="45000"/>
                        <a:buFont typeface="Arial" panose="020B0604020202020204" pitchFamily="34" charset="0"/>
                        <a:buChar char="•"/>
                        <a:tabLst/>
                      </a:pPr>
                      <a:r>
                        <a:rPr lang="it-IT" sz="3200" b="0" i="0" u="none" strike="noStrike" kern="1200" spc="0" dirty="0">
                          <a:solidFill>
                            <a:srgbClr val="000000"/>
                          </a:solidFill>
                          <a:latin typeface="Calibri" pitchFamily="18"/>
                          <a:ea typeface="Microsoft YaHei" pitchFamily="2"/>
                          <a:cs typeface="Lucida Sans" pitchFamily="2"/>
                        </a:rPr>
                        <a:t>valutano l'apprendimento semestralmente</a:t>
                      </a:r>
                    </a:p>
                    <a:p>
                      <a:pPr marL="457200" marR="0" lvl="0" indent="-457200" algn="l" rtl="0" hangingPunct="1">
                        <a:lnSpc>
                          <a:spcPct val="100000"/>
                        </a:lnSpc>
                        <a:spcBef>
                          <a:spcPts val="0"/>
                        </a:spcBef>
                        <a:spcAft>
                          <a:spcPts val="0"/>
                        </a:spcAft>
                        <a:buClr>
                          <a:srgbClr val="FFFFFF"/>
                        </a:buClr>
                        <a:buSzPct val="45000"/>
                        <a:buFont typeface="Arial" panose="020B0604020202020204" pitchFamily="34" charset="0"/>
                        <a:buChar char="•"/>
                        <a:tabLst/>
                      </a:pPr>
                      <a:r>
                        <a:rPr lang="it-IT" sz="3200" b="0" i="0" u="none" strike="noStrike" kern="1200" spc="0" dirty="0">
                          <a:solidFill>
                            <a:srgbClr val="000000"/>
                          </a:solidFill>
                          <a:latin typeface="Calibri" pitchFamily="18"/>
                          <a:ea typeface="Microsoft YaHei" pitchFamily="2"/>
                          <a:cs typeface="Lucida Sans" pitchFamily="2"/>
                        </a:rPr>
                        <a:t>esprimono giudizio finale</a:t>
                      </a:r>
                    </a:p>
                  </a:txBody>
                  <a:tcPr/>
                </a:tc>
                <a:extLst>
                  <a:ext uri="{0D108BD9-81ED-4DB2-BD59-A6C34878D82A}">
                    <a16:rowId xmlns:a16="http://schemas.microsoft.com/office/drawing/2014/main" xmlns="" val="4282983515"/>
                  </a:ext>
                </a:extLst>
              </a:tr>
              <a:tr h="2974191">
                <a:tc>
                  <a:txBody>
                    <a:bodyPr/>
                    <a:lstStyle/>
                    <a:p>
                      <a:pPr marL="0" marR="0" lvl="0" indent="0" algn="l" rtl="0" hangingPunct="1">
                        <a:lnSpc>
                          <a:spcPct val="100000"/>
                        </a:lnSpc>
                        <a:spcBef>
                          <a:spcPts val="0"/>
                        </a:spcBef>
                        <a:spcAft>
                          <a:spcPts val="0"/>
                        </a:spcAft>
                        <a:buNone/>
                        <a:tabLst/>
                      </a:pPr>
                      <a:r>
                        <a:rPr lang="it-IT" sz="3600" b="1" i="0" u="none" strike="noStrike" kern="1200" spc="0">
                          <a:solidFill>
                            <a:srgbClr val="000000"/>
                          </a:solidFill>
                          <a:latin typeface="Calibri" pitchFamily="18"/>
                          <a:ea typeface="Microsoft YaHei" pitchFamily="2"/>
                          <a:cs typeface="Lucida Sans" pitchFamily="2"/>
                        </a:rPr>
                        <a:t>Coordinatori </a:t>
                      </a:r>
                      <a:r>
                        <a:rPr lang="it-IT" sz="3600" b="1" i="0" u="none" strike="noStrike" kern="1200" spc="0" dirty="0">
                          <a:solidFill>
                            <a:srgbClr val="000000"/>
                          </a:solidFill>
                          <a:latin typeface="Calibri" pitchFamily="18"/>
                          <a:ea typeface="Microsoft YaHei" pitchFamily="2"/>
                          <a:cs typeface="Lucida Sans" pitchFamily="2"/>
                        </a:rPr>
                        <a:t>dell'attività didattico pratica</a:t>
                      </a:r>
                    </a:p>
                    <a:p>
                      <a:pPr marL="0" marR="0" lvl="0" indent="0" algn="l" rtl="0" hangingPunct="1">
                        <a:lnSpc>
                          <a:spcPct val="100000"/>
                        </a:lnSpc>
                        <a:spcBef>
                          <a:spcPts val="0"/>
                        </a:spcBef>
                        <a:spcAft>
                          <a:spcPts val="0"/>
                        </a:spcAft>
                        <a:buNone/>
                        <a:tabLst/>
                      </a:pPr>
                      <a:endParaRPr lang="it-IT" sz="3600" b="1" i="0" u="none" strike="noStrike" kern="1200" spc="0" dirty="0">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Giovanni Moser (T)</a:t>
                      </a:r>
                    </a:p>
                    <a:p>
                      <a:pPr marL="0" marR="0" lvl="0" indent="0" algn="l" rtl="0" hangingPunct="1">
                        <a:lnSpc>
                          <a:spcPct val="100000"/>
                        </a:lnSpc>
                        <a:spcBef>
                          <a:spcPts val="0"/>
                        </a:spcBef>
                        <a:spcAft>
                          <a:spcPts val="0"/>
                        </a:spcAft>
                        <a:buNone/>
                        <a:tabLst/>
                      </a:pPr>
                      <a:r>
                        <a:rPr lang="it-IT" sz="3600" b="0" i="0" u="none" strike="noStrike" kern="1200" spc="0" dirty="0">
                          <a:solidFill>
                            <a:srgbClr val="000000"/>
                          </a:solidFill>
                          <a:latin typeface="Calibri" pitchFamily="18"/>
                          <a:ea typeface="Microsoft YaHei" pitchFamily="2"/>
                          <a:cs typeface="Lucida Sans" pitchFamily="2"/>
                        </a:rPr>
                        <a:t>Stefano Urbinati (H)</a:t>
                      </a:r>
                    </a:p>
                  </a:txBody>
                  <a:tcPr/>
                </a:tc>
                <a:extLst>
                  <a:ext uri="{0D108BD9-81ED-4DB2-BD59-A6C34878D82A}">
                    <a16:rowId xmlns:a16="http://schemas.microsoft.com/office/drawing/2014/main" xmlns="" val="946766838"/>
                  </a:ext>
                </a:extLst>
              </a:tr>
            </a:tbl>
          </a:graphicData>
        </a:graphic>
      </p:graphicFrame>
      <p:sp>
        <p:nvSpPr>
          <p:cNvPr id="5" name="CasellaDiTesto 4">
            <a:extLst>
              <a:ext uri="{FF2B5EF4-FFF2-40B4-BE49-F238E27FC236}">
                <a16:creationId xmlns:a16="http://schemas.microsoft.com/office/drawing/2014/main" xmlns="" id="{69AB92AB-A83A-E09B-90BF-C5964330DEA8}"/>
              </a:ext>
            </a:extLst>
          </p:cNvPr>
          <p:cNvSpPr/>
          <p:nvPr/>
        </p:nvSpPr>
        <p:spPr>
          <a:xfrm>
            <a:off x="12376825" y="2978283"/>
            <a:ext cx="5327993" cy="500555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7E4BD"/>
          </a:solidFill>
          <a:ln cap="flat">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dirty="0">
                <a:solidFill>
                  <a:srgbClr val="000000"/>
                </a:solidFill>
                <a:uFillTx/>
                <a:latin typeface="Calibri" pitchFamily="18"/>
                <a:ea typeface="Microsoft YaHei" pitchFamily="2"/>
                <a:cs typeface="Lucida Sans" pitchFamily="2"/>
              </a:rPr>
              <a:t>Referenti amministrativi dell'attività didattica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Punto di riferimento giuridico amministrativo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0" cap="none" spc="0" baseline="0" dirty="0">
              <a:solidFill>
                <a:srgbClr val="000000"/>
              </a:solidFill>
              <a:uFillTx/>
              <a:latin typeface="Calibri" pitchFamily="18"/>
              <a:ea typeface="Microsoft YaHei" pitchFamily="2"/>
              <a:cs typeface="Lucida Sans"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Georgia Angelopoulos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0" cap="none" spc="0" baseline="0" dirty="0">
                <a:solidFill>
                  <a:srgbClr val="000000"/>
                </a:solidFill>
                <a:uFillTx/>
                <a:latin typeface="Calibri" pitchFamily="18"/>
                <a:ea typeface="Microsoft YaHei" pitchFamily="2"/>
                <a:cs typeface="Lucida Sans" pitchFamily="2"/>
              </a:rPr>
              <a:t>Stefania Poerio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0" cap="none" spc="0" baseline="0" dirty="0">
                <a:solidFill>
                  <a:srgbClr val="000000"/>
                </a:solidFill>
                <a:uFillTx/>
                <a:latin typeface="Calibri" pitchFamily="18"/>
                <a:ea typeface="Microsoft YaHei" pitchFamily="2"/>
                <a:cs typeface="Lucida Sans" pitchFamily="2"/>
              </a:rPr>
              <a:t>Antonella Caroni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latin typeface="Calibri" pitchFamily="18"/>
              <a:ea typeface="Microsoft YaHei" pitchFamily="2"/>
              <a:cs typeface="Lucida Sans" pitchFamily="2"/>
            </a:endParaRPr>
          </a:p>
        </p:txBody>
      </p:sp>
      <p:sp>
        <p:nvSpPr>
          <p:cNvPr id="6" name="CasellaDiTesto 6">
            <a:extLst>
              <a:ext uri="{FF2B5EF4-FFF2-40B4-BE49-F238E27FC236}">
                <a16:creationId xmlns:a16="http://schemas.microsoft.com/office/drawing/2014/main" xmlns="" id="{37DB2527-A7B8-8D28-B631-5EAA082C4434}"/>
              </a:ext>
            </a:extLst>
          </p:cNvPr>
          <p:cNvSpPr/>
          <p:nvPr/>
        </p:nvSpPr>
        <p:spPr>
          <a:xfrm>
            <a:off x="685625" y="5804094"/>
            <a:ext cx="3733559" cy="25333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Calibri" pitchFamily="18"/>
                <a:ea typeface="Microsoft YaHei" pitchFamily="2"/>
                <a:cs typeface="Lucida Sans" pitchFamily="2"/>
              </a:rPr>
              <a:t>MMG Tutor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individuati dal CDR</a:t>
            </a:r>
          </a:p>
          <a:p>
            <a:pPr marL="0" marR="0" lvl="0" indent="-384121"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3200" b="0" i="0" u="none" strike="noStrike" kern="1200" cap="none" spc="0" baseline="0" dirty="0">
              <a:solidFill>
                <a:srgbClr val="000000"/>
              </a:solidFill>
              <a:uFillTx/>
              <a:latin typeface="Calibri" pitchFamily="18"/>
              <a:ea typeface="Microsoft YaHei" pitchFamily="2"/>
              <a:cs typeface="Lucida Sans" pitchFamily="2"/>
            </a:endParaRPr>
          </a:p>
          <a:p>
            <a:pPr marL="0" marR="0" lvl="0" indent="-384121"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0" i="0" u="none" strike="noStrike" kern="1200" cap="none" spc="0" baseline="0" dirty="0">
                <a:solidFill>
                  <a:srgbClr val="000000"/>
                </a:solidFill>
                <a:uFillTx/>
                <a:latin typeface="Calibri" pitchFamily="18"/>
                <a:ea typeface="Microsoft YaHei" pitchFamily="2"/>
                <a:cs typeface="Lucida Sans" pitchFamily="2"/>
              </a:rPr>
              <a:t>1 MMG per 1 MIF nei 2 semestri di tirocinio</a:t>
            </a:r>
          </a:p>
        </p:txBody>
      </p:sp>
      <p:sp>
        <p:nvSpPr>
          <p:cNvPr id="7" name="Ovale 12">
            <a:extLst>
              <a:ext uri="{FF2B5EF4-FFF2-40B4-BE49-F238E27FC236}">
                <a16:creationId xmlns:a16="http://schemas.microsoft.com/office/drawing/2014/main" xmlns="" id="{083F6899-269A-D927-879E-B8681A6CC180}"/>
              </a:ext>
            </a:extLst>
          </p:cNvPr>
          <p:cNvSpPr/>
          <p:nvPr/>
        </p:nvSpPr>
        <p:spPr>
          <a:xfrm>
            <a:off x="1101961" y="3842281"/>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8" name="CasellaDiTesto 13">
            <a:extLst>
              <a:ext uri="{FF2B5EF4-FFF2-40B4-BE49-F238E27FC236}">
                <a16:creationId xmlns:a16="http://schemas.microsoft.com/office/drawing/2014/main" xmlns="" id="{27C17D4E-E714-9696-01F9-001F2D99ECC5}"/>
              </a:ext>
            </a:extLst>
          </p:cNvPr>
          <p:cNvSpPr/>
          <p:nvPr/>
        </p:nvSpPr>
        <p:spPr>
          <a:xfrm>
            <a:off x="1523884" y="3162242"/>
            <a:ext cx="2057043" cy="9046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Calibri" pitchFamily="18"/>
                <a:ea typeface="Microsoft YaHei" pitchFamily="2"/>
                <a:cs typeface="Lucida Sans" pitchFamily="2"/>
              </a:rPr>
              <a:t>Tutor  </a:t>
            </a:r>
            <a:br>
              <a:rPr lang="it-IT" sz="3200" b="1" i="0" u="none" strike="noStrike" kern="1200" cap="none" spc="0" baseline="0">
                <a:solidFill>
                  <a:srgbClr val="000000"/>
                </a:solidFill>
                <a:uFillTx/>
                <a:latin typeface="Calibri" pitchFamily="18"/>
                <a:ea typeface="Microsoft YaHei" pitchFamily="2"/>
                <a:cs typeface="Lucida Sans" pitchFamily="2"/>
              </a:rPr>
            </a:br>
            <a:r>
              <a:rPr lang="it-IT" sz="3200" b="0" i="0" u="none" strike="noStrike" kern="1200" cap="none" spc="0" baseline="0">
                <a:solidFill>
                  <a:srgbClr val="000000"/>
                </a:solidFill>
                <a:uFillTx/>
                <a:latin typeface="Calibri" pitchFamily="18"/>
                <a:ea typeface="Microsoft YaHei" pitchFamily="2"/>
                <a:cs typeface="Lucida Sans" pitchFamily="2"/>
              </a:rPr>
              <a:t>T o H</a:t>
            </a:r>
          </a:p>
        </p:txBody>
      </p:sp>
      <p:sp>
        <p:nvSpPr>
          <p:cNvPr id="9" name="Ovale 18">
            <a:extLst>
              <a:ext uri="{FF2B5EF4-FFF2-40B4-BE49-F238E27FC236}">
                <a16:creationId xmlns:a16="http://schemas.microsoft.com/office/drawing/2014/main" xmlns="" id="{23ABED06-335B-67C8-D99B-8603EDCBD83B}"/>
              </a:ext>
            </a:extLst>
          </p:cNvPr>
          <p:cNvSpPr/>
          <p:nvPr/>
        </p:nvSpPr>
        <p:spPr>
          <a:xfrm>
            <a:off x="2478243" y="2304004"/>
            <a:ext cx="761759" cy="685443"/>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0" name="Ovale 19">
            <a:extLst>
              <a:ext uri="{FF2B5EF4-FFF2-40B4-BE49-F238E27FC236}">
                <a16:creationId xmlns:a16="http://schemas.microsoft.com/office/drawing/2014/main" xmlns="" id="{345E9F58-EBCF-F15F-68B6-2663D49BC1CF}"/>
              </a:ext>
            </a:extLst>
          </p:cNvPr>
          <p:cNvSpPr/>
          <p:nvPr/>
        </p:nvSpPr>
        <p:spPr>
          <a:xfrm>
            <a:off x="2901958" y="4130280"/>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1" name="Ovale 20">
            <a:extLst>
              <a:ext uri="{FF2B5EF4-FFF2-40B4-BE49-F238E27FC236}">
                <a16:creationId xmlns:a16="http://schemas.microsoft.com/office/drawing/2014/main" xmlns="" id="{E3F256F9-FF1D-F2D6-98FF-B956DAB40EB6}"/>
              </a:ext>
            </a:extLst>
          </p:cNvPr>
          <p:cNvSpPr/>
          <p:nvPr/>
        </p:nvSpPr>
        <p:spPr>
          <a:xfrm>
            <a:off x="3477956" y="2978283"/>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2" name="Ovale 21">
            <a:extLst>
              <a:ext uri="{FF2B5EF4-FFF2-40B4-BE49-F238E27FC236}">
                <a16:creationId xmlns:a16="http://schemas.microsoft.com/office/drawing/2014/main" xmlns="" id="{91BA5E33-F9D6-F92F-D09D-3AB374B3F507}"/>
              </a:ext>
            </a:extLst>
          </p:cNvPr>
          <p:cNvSpPr/>
          <p:nvPr/>
        </p:nvSpPr>
        <p:spPr>
          <a:xfrm>
            <a:off x="1173961" y="2376004"/>
            <a:ext cx="914043" cy="83771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00B050"/>
          </a:solidFill>
          <a:ln w="25557" cap="flat">
            <a:solidFill>
              <a:srgbClr val="3A5F8B"/>
            </a:solidFill>
            <a:prstDash val="solid"/>
            <a:miter/>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3" name="CasellaDiTesto 12">
            <a:extLst>
              <a:ext uri="{FF2B5EF4-FFF2-40B4-BE49-F238E27FC236}">
                <a16:creationId xmlns:a16="http://schemas.microsoft.com/office/drawing/2014/main" xmlns="" id="{6A2C0038-29FA-F3FF-EA28-C54EF5099B7D}"/>
              </a:ext>
            </a:extLst>
          </p:cNvPr>
          <p:cNvSpPr txBox="1"/>
          <p:nvPr/>
        </p:nvSpPr>
        <p:spPr>
          <a:xfrm>
            <a:off x="9494118" y="9042474"/>
            <a:ext cx="8210700" cy="584775"/>
          </a:xfrm>
          <a:prstGeom prst="rect">
            <a:avLst/>
          </a:prstGeom>
          <a:noFill/>
        </p:spPr>
        <p:txBody>
          <a:bodyPr wrap="square" rtlCol="0">
            <a:spAutoFit/>
          </a:bodyPr>
          <a:lstStyle/>
          <a:p>
            <a:r>
              <a:rPr lang="it-IT" sz="3200" b="1" i="0" u="none" strike="noStrike" kern="1200" cap="none" spc="0" baseline="0" dirty="0" err="1">
                <a:solidFill>
                  <a:srgbClr val="000000"/>
                </a:solidFill>
                <a:uFillTx/>
                <a:latin typeface="Calibri" pitchFamily="18"/>
                <a:ea typeface="Microsoft YaHei" pitchFamily="2"/>
                <a:cs typeface="Lucida Sans" pitchFamily="2"/>
              </a:rPr>
              <a:t>formazionespecifica.dcp</a:t>
            </a:r>
            <a:r>
              <a:rPr lang="it-IT" sz="3200" b="1" i="0" u="none" strike="noStrike" kern="1200" cap="none" spc="0" baseline="0" dirty="0">
                <a:solidFill>
                  <a:srgbClr val="000000"/>
                </a:solidFill>
                <a:uFillTx/>
                <a:latin typeface="Calibri" pitchFamily="18"/>
                <a:ea typeface="Microsoft YaHei" pitchFamily="2"/>
                <a:cs typeface="Lucida Sans" pitchFamily="2"/>
              </a:rPr>
              <a:t> @</a:t>
            </a:r>
            <a:r>
              <a:rPr lang="it-IT" sz="3200" b="1" i="0" u="none" strike="noStrike" kern="1200" cap="none" spc="0" baseline="0" dirty="0" err="1">
                <a:solidFill>
                  <a:srgbClr val="000000"/>
                </a:solidFill>
                <a:uFillTx/>
                <a:latin typeface="Calibri" pitchFamily="18"/>
                <a:ea typeface="Microsoft YaHei" pitchFamily="2"/>
                <a:cs typeface="Lucida Sans" pitchFamily="2"/>
              </a:rPr>
              <a:t>ausl.bologna.it</a:t>
            </a:r>
            <a:endParaRPr lang="it-IT" sz="3200" b="1" i="0" u="none" strike="noStrike" kern="1200" cap="none" spc="0" baseline="0" dirty="0">
              <a:solidFill>
                <a:srgbClr val="000000"/>
              </a:solidFill>
              <a:uFillTx/>
              <a:latin typeface="Calibri" pitchFamily="18"/>
              <a:ea typeface="Microsoft YaHei" pitchFamily="2"/>
              <a:cs typeface="Lucida Sans" pitchFamily="2"/>
            </a:endParaRPr>
          </a:p>
        </p:txBody>
      </p:sp>
    </p:spTree>
  </p:cSld>
  <p:clrMapOvr>
    <a:masterClrMapping/>
  </p:clrMapOvr>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1906</Words>
  <Application>Microsoft Macintosh PowerPoint</Application>
  <PresentationFormat>Personalizzato</PresentationFormat>
  <Paragraphs>296</Paragraphs>
  <Slides>20</Slides>
  <Notes>19</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Predefinito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Grazie dell’attenzione!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Poerio Stefania</dc:creator>
  <cp:lastModifiedBy>g.angelopulos</cp:lastModifiedBy>
  <cp:revision>33</cp:revision>
  <dcterms:modified xsi:type="dcterms:W3CDTF">2024-03-18T11:40:01Z</dcterms:modified>
</cp:coreProperties>
</file>